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x="18288000" cy="10287000"/>
  <p:notesSz cx="6858000" cy="9144000"/>
  <p:embeddedFontLst>
    <p:embeddedFont>
      <p:font typeface="Amiri Bold" charset="1" panose="00000500000000000000"/>
      <p:regular r:id="rId21"/>
    </p:embeddedFont>
    <p:embeddedFont>
      <p:font typeface="29LT Riwaya Informal" charset="1" panose="00000500000000000000"/>
      <p:regular r:id="rId22"/>
    </p:embeddedFont>
    <p:embeddedFont>
      <p:font typeface="Open Sauce Bold" charset="1" panose="00000800000000000000"/>
      <p:regular r:id="rId23"/>
    </p:embeddedFont>
    <p:embeddedFont>
      <p:font typeface="Amiri" charset="1" panose="00000500000000000000"/>
      <p:regular r:id="rId24"/>
    </p:embeddedFont>
    <p:embeddedFont>
      <p:font typeface="Codec Pro ExtraBold" charset="1" panose="00000700000000000000"/>
      <p:regular r:id="rId25"/>
    </p:embeddedFont>
    <p:embeddedFont>
      <p:font typeface="Open Sauce" charset="1" panose="00000500000000000000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.svg" Type="http://schemas.openxmlformats.org/officeDocument/2006/relationships/image"/><Relationship Id="rId11" Target="../media/image6.png" Type="http://schemas.openxmlformats.org/officeDocument/2006/relationships/image"/><Relationship Id="rId12" Target="../media/image7.svg" Type="http://schemas.openxmlformats.org/officeDocument/2006/relationships/image"/><Relationship Id="rId13" Target="../media/image61.png" Type="http://schemas.openxmlformats.org/officeDocument/2006/relationships/image"/><Relationship Id="rId14" Target="../media/image62.png" Type="http://schemas.openxmlformats.org/officeDocument/2006/relationships/image"/><Relationship Id="rId15" Target="../media/image63.svg" Type="http://schemas.openxmlformats.org/officeDocument/2006/relationships/image"/><Relationship Id="rId2" Target="../media/image40.png" Type="http://schemas.openxmlformats.org/officeDocument/2006/relationships/image"/><Relationship Id="rId3" Target="../media/image55.png" Type="http://schemas.openxmlformats.org/officeDocument/2006/relationships/image"/><Relationship Id="rId4" Target="../media/image56.svg" Type="http://schemas.openxmlformats.org/officeDocument/2006/relationships/image"/><Relationship Id="rId5" Target="../media/image57.png" Type="http://schemas.openxmlformats.org/officeDocument/2006/relationships/image"/><Relationship Id="rId6" Target="../media/image58.png" Type="http://schemas.openxmlformats.org/officeDocument/2006/relationships/image"/><Relationship Id="rId7" Target="../media/image59.png" Type="http://schemas.openxmlformats.org/officeDocument/2006/relationships/image"/><Relationship Id="rId8" Target="../media/image60.svg" Type="http://schemas.openxmlformats.org/officeDocument/2006/relationships/image"/><Relationship Id="rId9" Target="../media/image3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0.png" Type="http://schemas.openxmlformats.org/officeDocument/2006/relationships/image"/><Relationship Id="rId3" Target="../media/image64.jpeg" Type="http://schemas.openxmlformats.org/officeDocument/2006/relationships/image"/><Relationship Id="rId4" Target="../media/image65.png" Type="http://schemas.openxmlformats.org/officeDocument/2006/relationships/image"/><Relationship Id="rId5" Target="../media/image66.svg" Type="http://schemas.openxmlformats.org/officeDocument/2006/relationships/image"/><Relationship Id="rId6" Target="../media/image67.png" Type="http://schemas.openxmlformats.org/officeDocument/2006/relationships/image"/><Relationship Id="rId7" Target="../media/image68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0.png" Type="http://schemas.openxmlformats.org/officeDocument/2006/relationships/image"/><Relationship Id="rId3" Target="../media/image15.png" Type="http://schemas.openxmlformats.org/officeDocument/2006/relationships/image"/><Relationship Id="rId4" Target="../media/image16.svg" Type="http://schemas.openxmlformats.org/officeDocument/2006/relationships/image"/><Relationship Id="rId5" Target="../media/image69.png" Type="http://schemas.openxmlformats.org/officeDocument/2006/relationships/image"/><Relationship Id="rId6" Target="../media/image70.svg" Type="http://schemas.openxmlformats.org/officeDocument/2006/relationships/image"/><Relationship Id="rId7" Target="../media/image71.png" Type="http://schemas.openxmlformats.org/officeDocument/2006/relationships/image"/><Relationship Id="rId8" Target="../media/image72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0.png" Type="http://schemas.openxmlformats.org/officeDocument/2006/relationships/image"/><Relationship Id="rId3" Target="../media/image15.png" Type="http://schemas.openxmlformats.org/officeDocument/2006/relationships/image"/><Relationship Id="rId4" Target="../media/image16.svg" Type="http://schemas.openxmlformats.org/officeDocument/2006/relationships/image"/><Relationship Id="rId5" Target="../media/image71.png" Type="http://schemas.openxmlformats.org/officeDocument/2006/relationships/image"/><Relationship Id="rId6" Target="../media/image72.svg" Type="http://schemas.openxmlformats.org/officeDocument/2006/relationships/image"/><Relationship Id="rId7" Target="../media/image73.png" Type="http://schemas.openxmlformats.org/officeDocument/2006/relationships/image"/><Relationship Id="rId8" Target="../media/image74.svg" Type="http://schemas.openxmlformats.org/officeDocument/2006/relationships/image"/><Relationship Id="rId9" Target="../media/image32.jpe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0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0.png" Type="http://schemas.openxmlformats.org/officeDocument/2006/relationships/image"/><Relationship Id="rId3" Target="../media/image75.jpeg" Type="http://schemas.openxmlformats.org/officeDocument/2006/relationships/image"/><Relationship Id="rId4" Target="../media/image2.png" Type="http://schemas.openxmlformats.org/officeDocument/2006/relationships/image"/><Relationship Id="rId5" Target="../media/image76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5.pn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Relationship Id="rId7" Target="../media/image8.png" Type="http://schemas.openxmlformats.org/officeDocument/2006/relationships/image"/><Relationship Id="rId8" Target="../media/image9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0.jpeg" Type="http://schemas.openxmlformats.org/officeDocument/2006/relationships/image"/><Relationship Id="rId5" Target="../media/image11.png" Type="http://schemas.openxmlformats.org/officeDocument/2006/relationships/image"/><Relationship Id="rId6" Target="../media/image12.svg" Type="http://schemas.openxmlformats.org/officeDocument/2006/relationships/image"/><Relationship Id="rId7" Target="../media/image13.png" Type="http://schemas.openxmlformats.org/officeDocument/2006/relationships/image"/><Relationship Id="rId8" Target="../media/image14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17.png" Type="http://schemas.openxmlformats.org/officeDocument/2006/relationships/image"/><Relationship Id="rId5" Target="../media/image18.svg" Type="http://schemas.openxmlformats.org/officeDocument/2006/relationships/image"/><Relationship Id="rId6" Target="../media/image19.png" Type="http://schemas.openxmlformats.org/officeDocument/2006/relationships/image"/><Relationship Id="rId7" Target="../media/image20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7.svg" Type="http://schemas.openxmlformats.org/officeDocument/2006/relationships/image"/><Relationship Id="rId11" Target="../media/image28.png" Type="http://schemas.openxmlformats.org/officeDocument/2006/relationships/image"/><Relationship Id="rId12" Target="../media/image29.png" Type="http://schemas.openxmlformats.org/officeDocument/2006/relationships/image"/><Relationship Id="rId13" Target="../media/image30.png" Type="http://schemas.openxmlformats.org/officeDocument/2006/relationships/image"/><Relationship Id="rId14" Target="../media/image31.svg" Type="http://schemas.openxmlformats.org/officeDocument/2006/relationships/image"/><Relationship Id="rId2" Target="../media/image21.png" Type="http://schemas.openxmlformats.org/officeDocument/2006/relationships/image"/><Relationship Id="rId3" Target="../media/image22.svg" Type="http://schemas.openxmlformats.org/officeDocument/2006/relationships/image"/><Relationship Id="rId4" Target="../media/image23.png" Type="http://schemas.openxmlformats.org/officeDocument/2006/relationships/image"/><Relationship Id="rId5" Target="../media/image24.png" Type="http://schemas.openxmlformats.org/officeDocument/2006/relationships/image"/><Relationship Id="rId6" Target="../media/image25.png" Type="http://schemas.openxmlformats.org/officeDocument/2006/relationships/image"/><Relationship Id="rId7" Target="../media/image17.png" Type="http://schemas.openxmlformats.org/officeDocument/2006/relationships/image"/><Relationship Id="rId8" Target="../media/image18.svg" Type="http://schemas.openxmlformats.org/officeDocument/2006/relationships/image"/><Relationship Id="rId9" Target="../media/image26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8.png" Type="http://schemas.openxmlformats.org/officeDocument/2006/relationships/image"/><Relationship Id="rId11" Target="../media/image39.svg" Type="http://schemas.openxmlformats.org/officeDocument/2006/relationships/image"/><Relationship Id="rId2" Target="../media/image32.jpeg" Type="http://schemas.openxmlformats.org/officeDocument/2006/relationships/image"/><Relationship Id="rId3" Target="../media/image33.png" Type="http://schemas.openxmlformats.org/officeDocument/2006/relationships/image"/><Relationship Id="rId4" Target="../media/image34.svg" Type="http://schemas.openxmlformats.org/officeDocument/2006/relationships/image"/><Relationship Id="rId5" Target="../media/image35.png" Type="http://schemas.openxmlformats.org/officeDocument/2006/relationships/image"/><Relationship Id="rId6" Target="../media/image30.png" Type="http://schemas.openxmlformats.org/officeDocument/2006/relationships/image"/><Relationship Id="rId7" Target="../media/image31.svg" Type="http://schemas.openxmlformats.org/officeDocument/2006/relationships/image"/><Relationship Id="rId8" Target="../media/image36.png" Type="http://schemas.openxmlformats.org/officeDocument/2006/relationships/image"/><Relationship Id="rId9" Target="../media/image37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0.png" Type="http://schemas.openxmlformats.org/officeDocument/2006/relationships/image"/><Relationship Id="rId3" Target="../media/image41.png" Type="http://schemas.openxmlformats.org/officeDocument/2006/relationships/image"/><Relationship Id="rId4" Target="../media/image42.svg" Type="http://schemas.openxmlformats.org/officeDocument/2006/relationships/image"/><Relationship Id="rId5" Target="../media/image43.png" Type="http://schemas.openxmlformats.org/officeDocument/2006/relationships/image"/><Relationship Id="rId6" Target="../media/image44.png" Type="http://schemas.openxmlformats.org/officeDocument/2006/relationships/image"/><Relationship Id="rId7" Target="../media/image45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0.png" Type="http://schemas.openxmlformats.org/officeDocument/2006/relationships/image"/><Relationship Id="rId3" Target="../media/image46.png" Type="http://schemas.openxmlformats.org/officeDocument/2006/relationships/image"/><Relationship Id="rId4" Target="../media/image47.svg" Type="http://schemas.openxmlformats.org/officeDocument/2006/relationships/image"/><Relationship Id="rId5" Target="../media/image48.png" Type="http://schemas.openxmlformats.org/officeDocument/2006/relationships/image"/><Relationship Id="rId6" Target="../media/image17.png" Type="http://schemas.openxmlformats.org/officeDocument/2006/relationships/image"/><Relationship Id="rId7" Target="../media/image18.svg" Type="http://schemas.openxmlformats.org/officeDocument/2006/relationships/image"/><Relationship Id="rId8" Target="../media/image49.png" Type="http://schemas.openxmlformats.org/officeDocument/2006/relationships/image"/><Relationship Id="rId9" Target="../media/image50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1.jpeg" Type="http://schemas.openxmlformats.org/officeDocument/2006/relationships/image"/><Relationship Id="rId3" Target="../media/image52.png" Type="http://schemas.openxmlformats.org/officeDocument/2006/relationships/image"/><Relationship Id="rId4" Target="../media/image53.svg" Type="http://schemas.openxmlformats.org/officeDocument/2006/relationships/image"/><Relationship Id="rId5" Target="../media/image5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888" r="0" b="-8888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-2606174" y="-1791415"/>
            <a:ext cx="13888879" cy="13888879"/>
            <a:chOff x="0" y="0"/>
            <a:chExt cx="6355080" cy="635508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355080" cy="6355080"/>
            </a:xfrm>
            <a:custGeom>
              <a:avLst/>
              <a:gdLst/>
              <a:ahLst/>
              <a:cxnLst/>
              <a:rect r="r" b="b" t="t" l="l"/>
              <a:pathLst>
                <a:path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-2606174" y="-1778509"/>
            <a:ext cx="13888879" cy="13888879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C5739"/>
            </a:solidFill>
            <a:ln w="533400" cap="sq">
              <a:solidFill>
                <a:srgbClr val="FDFBFB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6790321" y="3095342"/>
            <a:ext cx="11497679" cy="4141177"/>
            <a:chOff x="0" y="0"/>
            <a:chExt cx="3028195" cy="109068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028195" cy="1090680"/>
            </a:xfrm>
            <a:custGeom>
              <a:avLst/>
              <a:gdLst/>
              <a:ahLst/>
              <a:cxnLst/>
              <a:rect r="r" b="b" t="t" l="l"/>
              <a:pathLst>
                <a:path h="1090680" w="3028195">
                  <a:moveTo>
                    <a:pt x="0" y="0"/>
                  </a:moveTo>
                  <a:lnTo>
                    <a:pt x="3028195" y="0"/>
                  </a:lnTo>
                  <a:lnTo>
                    <a:pt x="3028195" y="1090680"/>
                  </a:lnTo>
                  <a:lnTo>
                    <a:pt x="0" y="1090680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3028195" cy="11478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AutoShape 11" id="11"/>
          <p:cNvSpPr/>
          <p:nvPr/>
        </p:nvSpPr>
        <p:spPr>
          <a:xfrm rot="0">
            <a:off x="7564633" y="3100105"/>
            <a:ext cx="10723367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2" id="12"/>
          <p:cNvSpPr/>
          <p:nvPr/>
        </p:nvSpPr>
        <p:spPr>
          <a:xfrm rot="0">
            <a:off x="7564633" y="7198419"/>
            <a:ext cx="10723367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3" id="13"/>
          <p:cNvGrpSpPr/>
          <p:nvPr/>
        </p:nvGrpSpPr>
        <p:grpSpPr>
          <a:xfrm rot="0">
            <a:off x="-1013752" y="-22431"/>
            <a:ext cx="10331861" cy="10331861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BFB">
                <a:alpha val="95686"/>
              </a:srgbClr>
            </a:solidFill>
            <a:ln w="285750" cap="sq">
              <a:solidFill>
                <a:srgbClr val="397D5A">
                  <a:alpha val="95686"/>
                </a:srgbClr>
              </a:solidFill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520128" y="1231373"/>
            <a:ext cx="7869115" cy="7869115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C5739">
                <a:alpha val="40784"/>
              </a:srgbClr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19" id="19"/>
          <p:cNvGrpSpPr>
            <a:grpSpLocks noChangeAspect="true"/>
          </p:cNvGrpSpPr>
          <p:nvPr/>
        </p:nvGrpSpPr>
        <p:grpSpPr>
          <a:xfrm rot="0">
            <a:off x="955732" y="1729585"/>
            <a:ext cx="6681869" cy="6681869"/>
            <a:chOff x="0" y="0"/>
            <a:chExt cx="6355080" cy="635508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6355080" cy="6355080"/>
            </a:xfrm>
            <a:custGeom>
              <a:avLst/>
              <a:gdLst/>
              <a:ahLst/>
              <a:cxnLst/>
              <a:rect r="r" b="b" t="t" l="l"/>
              <a:pathLst>
                <a:path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21" id="21"/>
          <p:cNvGrpSpPr/>
          <p:nvPr/>
        </p:nvGrpSpPr>
        <p:grpSpPr>
          <a:xfrm rot="0">
            <a:off x="1028700" y="1808330"/>
            <a:ext cx="6524404" cy="6524378"/>
            <a:chOff x="0" y="0"/>
            <a:chExt cx="6350000" cy="6349975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-4654" t="0" r="-4654" b="0"/>
              </a:stretch>
            </a:blipFill>
          </p:spPr>
        </p:sp>
      </p:grpSp>
      <p:sp>
        <p:nvSpPr>
          <p:cNvPr name="TextBox 23" id="23"/>
          <p:cNvSpPr txBox="true"/>
          <p:nvPr/>
        </p:nvSpPr>
        <p:spPr>
          <a:xfrm rot="0">
            <a:off x="9428043" y="4522837"/>
            <a:ext cx="8811871" cy="2006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48"/>
              </a:lnSpc>
            </a:pPr>
            <a:r>
              <a:rPr lang="en-US" sz="5749" spc="528">
                <a:solidFill>
                  <a:srgbClr val="FFFFFF"/>
                </a:solidFill>
                <a:latin typeface="Amiri Bold"/>
                <a:ea typeface="Amiri Bold"/>
                <a:cs typeface="Amiri Bold"/>
                <a:sym typeface="Amiri Bold"/>
              </a:rPr>
              <a:t>USING SOME SPECIES OF BACTERIA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9618346" y="3711721"/>
            <a:ext cx="9031737" cy="6299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79"/>
              </a:lnSpc>
            </a:pPr>
            <a:r>
              <a:rPr lang="en-US" sz="3699" spc="403">
                <a:solidFill>
                  <a:srgbClr val="FFFFFF"/>
                </a:solidFill>
                <a:latin typeface="29LT Riwaya Informal"/>
                <a:ea typeface="29LT Riwaya Informal"/>
                <a:cs typeface="29LT Riwaya Informal"/>
                <a:sym typeface="29LT Riwaya Informal"/>
              </a:rPr>
              <a:t>Production Of Antimicrobial Agents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1960976" y="7777723"/>
            <a:ext cx="3746004" cy="16676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28"/>
              </a:lnSpc>
            </a:pPr>
            <a:r>
              <a:rPr lang="en-US" sz="3299">
                <a:solidFill>
                  <a:srgbClr val="FFFFFF"/>
                </a:solidFill>
                <a:latin typeface="29LT Riwaya Informal"/>
                <a:ea typeface="29LT Riwaya Informal"/>
                <a:cs typeface="29LT Riwaya Informal"/>
                <a:sym typeface="29LT Riwaya Informal"/>
              </a:rPr>
              <a:t>Supervisors</a:t>
            </a:r>
          </a:p>
          <a:p>
            <a:pPr algn="ctr">
              <a:lnSpc>
                <a:spcPts val="7028"/>
              </a:lnSpc>
            </a:pPr>
            <a:r>
              <a:rPr lang="en-US" sz="3299">
                <a:solidFill>
                  <a:srgbClr val="FFFFFF"/>
                </a:solidFill>
                <a:latin typeface="29LT Riwaya Informal"/>
                <a:ea typeface="29LT Riwaya Informal"/>
                <a:cs typeface="29LT Riwaya Informal"/>
                <a:sym typeface="29LT Riwaya Informal"/>
              </a:rPr>
              <a:t>Prof. Mohamed Yacout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7657757" y="4333256"/>
            <a:ext cx="5903294" cy="3750504"/>
          </a:xfrm>
          <a:custGeom>
            <a:avLst/>
            <a:gdLst/>
            <a:ahLst/>
            <a:cxnLst/>
            <a:rect r="r" b="b" t="t" l="l"/>
            <a:pathLst>
              <a:path h="3750504" w="5903294">
                <a:moveTo>
                  <a:pt x="0" y="0"/>
                </a:moveTo>
                <a:lnTo>
                  <a:pt x="5903294" y="0"/>
                </a:lnTo>
                <a:lnTo>
                  <a:pt x="5903294" y="3750504"/>
                </a:lnTo>
                <a:lnTo>
                  <a:pt x="0" y="375050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8734152" y="4238871"/>
            <a:ext cx="3561062" cy="3547152"/>
            <a:chOff x="0" y="0"/>
            <a:chExt cx="6502400" cy="6477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5"/>
              <a:stretch>
                <a:fillRect l="223" t="-2207" r="223" b="-2207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  <p:sp>
        <p:nvSpPr>
          <p:cNvPr name="Freeform 7" id="7"/>
          <p:cNvSpPr/>
          <p:nvPr/>
        </p:nvSpPr>
        <p:spPr>
          <a:xfrm flipH="false" flipV="false" rot="-5400000">
            <a:off x="11757909" y="4351151"/>
            <a:ext cx="6001439" cy="3812858"/>
          </a:xfrm>
          <a:custGeom>
            <a:avLst/>
            <a:gdLst/>
            <a:ahLst/>
            <a:cxnLst/>
            <a:rect r="r" b="b" t="t" l="l"/>
            <a:pathLst>
              <a:path h="3812858" w="6001439">
                <a:moveTo>
                  <a:pt x="0" y="0"/>
                </a:moveTo>
                <a:lnTo>
                  <a:pt x="6001439" y="0"/>
                </a:lnTo>
                <a:lnTo>
                  <a:pt x="6001439" y="3812859"/>
                </a:lnTo>
                <a:lnTo>
                  <a:pt x="0" y="381285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3037738" y="4298279"/>
            <a:ext cx="3441782" cy="3428337"/>
            <a:chOff x="0" y="0"/>
            <a:chExt cx="6502400" cy="6477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6"/>
              <a:stretch>
                <a:fillRect l="-2935" t="0" r="-2935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0" y="0"/>
            <a:ext cx="18288000" cy="3086100"/>
            <a:chOff x="0" y="0"/>
            <a:chExt cx="4816593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816592" cy="812800"/>
            </a:xfrm>
            <a:custGeom>
              <a:avLst/>
              <a:gdLst/>
              <a:ahLst/>
              <a:cxnLst/>
              <a:rect r="r" b="b" t="t" l="l"/>
              <a:pathLst>
                <a:path h="812800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19050"/>
              <a:ext cx="4816593" cy="831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-1586068" y="-1808676"/>
            <a:ext cx="3172137" cy="4114800"/>
          </a:xfrm>
          <a:custGeom>
            <a:avLst/>
            <a:gdLst/>
            <a:ahLst/>
            <a:cxnLst/>
            <a:rect r="r" b="b" t="t" l="l"/>
            <a:pathLst>
              <a:path h="4114800" w="3172137">
                <a:moveTo>
                  <a:pt x="0" y="0"/>
                </a:moveTo>
                <a:lnTo>
                  <a:pt x="3172136" y="0"/>
                </a:lnTo>
                <a:lnTo>
                  <a:pt x="317213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-874585" y="9258300"/>
            <a:ext cx="3806571" cy="2083232"/>
          </a:xfrm>
          <a:custGeom>
            <a:avLst/>
            <a:gdLst/>
            <a:ahLst/>
            <a:cxnLst/>
            <a:rect r="r" b="b" t="t" l="l"/>
            <a:pathLst>
              <a:path h="2083232" w="3806571">
                <a:moveTo>
                  <a:pt x="0" y="0"/>
                </a:moveTo>
                <a:lnTo>
                  <a:pt x="3806570" y="0"/>
                </a:lnTo>
                <a:lnTo>
                  <a:pt x="3806570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6384715" y="-413585"/>
            <a:ext cx="3806571" cy="2083232"/>
          </a:xfrm>
          <a:custGeom>
            <a:avLst/>
            <a:gdLst/>
            <a:ahLst/>
            <a:cxnLst/>
            <a:rect r="r" b="b" t="t" l="l"/>
            <a:pathLst>
              <a:path h="2083232" w="3806571">
                <a:moveTo>
                  <a:pt x="0" y="0"/>
                </a:moveTo>
                <a:lnTo>
                  <a:pt x="3806570" y="0"/>
                </a:lnTo>
                <a:lnTo>
                  <a:pt x="3806570" y="2083233"/>
                </a:lnTo>
                <a:lnTo>
                  <a:pt x="0" y="208323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721715" y="3622472"/>
            <a:ext cx="7640962" cy="5270217"/>
          </a:xfrm>
          <a:custGeom>
            <a:avLst/>
            <a:gdLst/>
            <a:ahLst/>
            <a:cxnLst/>
            <a:rect r="r" b="b" t="t" l="l"/>
            <a:pathLst>
              <a:path h="5270217" w="7640962">
                <a:moveTo>
                  <a:pt x="0" y="0"/>
                </a:moveTo>
                <a:lnTo>
                  <a:pt x="7640962" y="0"/>
                </a:lnTo>
                <a:lnTo>
                  <a:pt x="7640962" y="5270217"/>
                </a:lnTo>
                <a:lnTo>
                  <a:pt x="0" y="5270217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  <a:ln w="95250" cap="sq">
            <a:solidFill>
              <a:srgbClr val="284A0B"/>
            </a:solidFill>
            <a:prstDash val="solid"/>
            <a:miter/>
          </a:ln>
        </p:spPr>
      </p:sp>
      <p:sp>
        <p:nvSpPr>
          <p:cNvPr name="Freeform 18" id="18"/>
          <p:cNvSpPr/>
          <p:nvPr/>
        </p:nvSpPr>
        <p:spPr>
          <a:xfrm flipH="false" flipV="false" rot="5400000">
            <a:off x="15156458" y="5975138"/>
            <a:ext cx="5524395" cy="1402296"/>
          </a:xfrm>
          <a:custGeom>
            <a:avLst/>
            <a:gdLst/>
            <a:ahLst/>
            <a:cxnLst/>
            <a:rect r="r" b="b" t="t" l="l"/>
            <a:pathLst>
              <a:path h="1402296" w="5524395">
                <a:moveTo>
                  <a:pt x="0" y="0"/>
                </a:moveTo>
                <a:lnTo>
                  <a:pt x="5524396" y="0"/>
                </a:lnTo>
                <a:lnTo>
                  <a:pt x="5524396" y="1402296"/>
                </a:lnTo>
                <a:lnTo>
                  <a:pt x="0" y="140229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2804250" y="587373"/>
            <a:ext cx="12362282" cy="17018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sz="3999">
                <a:solidFill>
                  <a:srgbClr val="FFFFFF"/>
                </a:solidFill>
                <a:latin typeface="29LT Riwaya Informal"/>
                <a:ea typeface="29LT Riwaya Informal"/>
                <a:cs typeface="29LT Riwaya Informal"/>
                <a:sym typeface="29LT Riwaya Informal"/>
              </a:rPr>
              <a:t>The color of pyocyanin varies depending on cultural media and different conditions.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33448" y="374453"/>
            <a:ext cx="17021103" cy="3970203"/>
            <a:chOff x="0" y="0"/>
            <a:chExt cx="4482924" cy="104565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482924" cy="1045650"/>
            </a:xfrm>
            <a:custGeom>
              <a:avLst/>
              <a:gdLst/>
              <a:ahLst/>
              <a:cxnLst/>
              <a:rect r="r" b="b" t="t" l="l"/>
              <a:pathLst>
                <a:path h="1045650" w="4482924">
                  <a:moveTo>
                    <a:pt x="0" y="0"/>
                  </a:moveTo>
                  <a:lnTo>
                    <a:pt x="4482924" y="0"/>
                  </a:lnTo>
                  <a:lnTo>
                    <a:pt x="4482924" y="1045650"/>
                  </a:lnTo>
                  <a:lnTo>
                    <a:pt x="0" y="1045650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4482924" cy="1064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667020" y="395051"/>
            <a:ext cx="16933642" cy="3949605"/>
          </a:xfrm>
          <a:custGeom>
            <a:avLst/>
            <a:gdLst/>
            <a:ahLst/>
            <a:cxnLst/>
            <a:rect r="r" b="b" t="t" l="l"/>
            <a:pathLst>
              <a:path h="3949605" w="16933642">
                <a:moveTo>
                  <a:pt x="0" y="0"/>
                </a:moveTo>
                <a:lnTo>
                  <a:pt x="16933643" y="0"/>
                </a:lnTo>
                <a:lnTo>
                  <a:pt x="16933643" y="3949605"/>
                </a:lnTo>
                <a:lnTo>
                  <a:pt x="0" y="39496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8000"/>
            </a:blip>
            <a:stretch>
              <a:fillRect l="0" t="-92914" r="0" b="-92914"/>
            </a:stretch>
          </a:blipFill>
        </p:spPr>
      </p:sp>
      <p:grpSp>
        <p:nvGrpSpPr>
          <p:cNvPr name="Group 7" id="7"/>
          <p:cNvGrpSpPr/>
          <p:nvPr/>
        </p:nvGrpSpPr>
        <p:grpSpPr>
          <a:xfrm rot="5400000">
            <a:off x="2961844" y="4209051"/>
            <a:ext cx="47625" cy="4637272"/>
            <a:chOff x="0" y="0"/>
            <a:chExt cx="12543" cy="122133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2543" cy="1221339"/>
            </a:xfrm>
            <a:custGeom>
              <a:avLst/>
              <a:gdLst/>
              <a:ahLst/>
              <a:cxnLst/>
              <a:rect r="r" b="b" t="t" l="l"/>
              <a:pathLst>
                <a:path h="1221339" w="12543">
                  <a:moveTo>
                    <a:pt x="0" y="0"/>
                  </a:moveTo>
                  <a:lnTo>
                    <a:pt x="12543" y="0"/>
                  </a:lnTo>
                  <a:lnTo>
                    <a:pt x="12543" y="1221339"/>
                  </a:lnTo>
                  <a:lnTo>
                    <a:pt x="0" y="1221339"/>
                  </a:lnTo>
                  <a:close/>
                </a:path>
              </a:pathLst>
            </a:custGeom>
            <a:solidFill>
              <a:srgbClr val="284A0B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19050"/>
              <a:ext cx="12543" cy="12403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-10800000">
            <a:off x="9983652" y="4408787"/>
            <a:ext cx="127398" cy="4849513"/>
            <a:chOff x="0" y="0"/>
            <a:chExt cx="33553" cy="127723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33553" cy="1277238"/>
            </a:xfrm>
            <a:custGeom>
              <a:avLst/>
              <a:gdLst/>
              <a:ahLst/>
              <a:cxnLst/>
              <a:rect r="r" b="b" t="t" l="l"/>
              <a:pathLst>
                <a:path h="1277238" w="33553">
                  <a:moveTo>
                    <a:pt x="0" y="0"/>
                  </a:moveTo>
                  <a:lnTo>
                    <a:pt x="33553" y="0"/>
                  </a:lnTo>
                  <a:lnTo>
                    <a:pt x="33553" y="1277238"/>
                  </a:lnTo>
                  <a:lnTo>
                    <a:pt x="0" y="12772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61925" cap="sq">
              <a:solidFill>
                <a:srgbClr val="000000"/>
              </a:solidFill>
              <a:prstDash val="sysDot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19050"/>
              <a:ext cx="33553" cy="12962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5400000">
            <a:off x="14894063" y="3974756"/>
            <a:ext cx="47625" cy="4637272"/>
            <a:chOff x="0" y="0"/>
            <a:chExt cx="12543" cy="1221339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2543" cy="1221339"/>
            </a:xfrm>
            <a:custGeom>
              <a:avLst/>
              <a:gdLst/>
              <a:ahLst/>
              <a:cxnLst/>
              <a:rect r="r" b="b" t="t" l="l"/>
              <a:pathLst>
                <a:path h="1221339" w="12543">
                  <a:moveTo>
                    <a:pt x="0" y="0"/>
                  </a:moveTo>
                  <a:lnTo>
                    <a:pt x="12543" y="0"/>
                  </a:lnTo>
                  <a:lnTo>
                    <a:pt x="12543" y="1221339"/>
                  </a:lnTo>
                  <a:lnTo>
                    <a:pt x="0" y="1221339"/>
                  </a:lnTo>
                  <a:close/>
                </a:path>
              </a:pathLst>
            </a:custGeom>
            <a:solidFill>
              <a:srgbClr val="284A0B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19050"/>
              <a:ext cx="12543" cy="12403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14713793" y="9097854"/>
            <a:ext cx="3796323" cy="2083232"/>
          </a:xfrm>
          <a:custGeom>
            <a:avLst/>
            <a:gdLst/>
            <a:ahLst/>
            <a:cxnLst/>
            <a:rect r="r" b="b" t="t" l="l"/>
            <a:pathLst>
              <a:path h="2083232" w="3796323">
                <a:moveTo>
                  <a:pt x="0" y="0"/>
                </a:moveTo>
                <a:lnTo>
                  <a:pt x="3796323" y="0"/>
                </a:lnTo>
                <a:lnTo>
                  <a:pt x="3796323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254681" y="9448628"/>
            <a:ext cx="625723" cy="733791"/>
          </a:xfrm>
          <a:custGeom>
            <a:avLst/>
            <a:gdLst/>
            <a:ahLst/>
            <a:cxnLst/>
            <a:rect r="r" b="b" t="t" l="l"/>
            <a:pathLst>
              <a:path h="733791" w="625723">
                <a:moveTo>
                  <a:pt x="0" y="0"/>
                </a:moveTo>
                <a:lnTo>
                  <a:pt x="625723" y="0"/>
                </a:lnTo>
                <a:lnTo>
                  <a:pt x="625723" y="733791"/>
                </a:lnTo>
                <a:lnTo>
                  <a:pt x="0" y="73379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4568823" y="762000"/>
            <a:ext cx="9515774" cy="29975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1502"/>
              </a:lnSpc>
              <a:spcBef>
                <a:spcPct val="0"/>
              </a:spcBef>
            </a:pPr>
            <a:r>
              <a:rPr lang="en-US" sz="8335" spc="816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AIM OF PROJECT 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633448" y="4873720"/>
            <a:ext cx="8284526" cy="10725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89"/>
              </a:lnSpc>
              <a:spcBef>
                <a:spcPct val="0"/>
              </a:spcBef>
            </a:pPr>
            <a:r>
              <a:rPr lang="en-US" sz="3299">
                <a:solidFill>
                  <a:srgbClr val="284A0B"/>
                </a:solidFill>
                <a:latin typeface="Amiri Bold"/>
                <a:ea typeface="Amiri Bold"/>
                <a:cs typeface="Amiri Bold"/>
                <a:sym typeface="Amiri Bold"/>
              </a:rPr>
              <a:t>production of some antimicrobial substances by two types of bacteria: 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472083" y="7061913"/>
            <a:ext cx="4117032" cy="1824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798821" indent="-399411" lvl="1">
              <a:lnSpc>
                <a:spcPts val="7621"/>
              </a:lnSpc>
              <a:buFont typeface="Arial"/>
              <a:buChar char="•"/>
            </a:pPr>
            <a:r>
              <a:rPr lang="en-US" sz="3699">
                <a:solidFill>
                  <a:srgbClr val="284A0B"/>
                </a:solidFill>
                <a:latin typeface="Amiri Bold"/>
                <a:ea typeface="Amiri Bold"/>
                <a:cs typeface="Amiri Bold"/>
                <a:sym typeface="Amiri Bold"/>
              </a:rPr>
              <a:t>Lactococcus sp</a:t>
            </a:r>
          </a:p>
          <a:p>
            <a:pPr algn="ctr" marL="798821" indent="-399411" lvl="1">
              <a:lnSpc>
                <a:spcPts val="7621"/>
              </a:lnSpc>
              <a:buFont typeface="Arial"/>
              <a:buChar char="•"/>
            </a:pPr>
            <a:r>
              <a:rPr lang="en-US" sz="3699">
                <a:solidFill>
                  <a:srgbClr val="284A0B"/>
                </a:solidFill>
                <a:latin typeface="Amiri Bold"/>
                <a:ea typeface="Amiri Bold"/>
                <a:cs typeface="Amiri Bold"/>
                <a:sym typeface="Amiri Bold"/>
              </a:rPr>
              <a:t>Pseudomonas sp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2837765" y="4965805"/>
            <a:ext cx="4421535" cy="6445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99"/>
              </a:lnSpc>
              <a:spcBef>
                <a:spcPct val="0"/>
              </a:spcBef>
            </a:pPr>
            <a:r>
              <a:rPr lang="en-US" sz="3999">
                <a:solidFill>
                  <a:srgbClr val="284A0B"/>
                </a:solidFill>
                <a:latin typeface="Amiri Bold"/>
                <a:ea typeface="Amiri Bold"/>
                <a:cs typeface="Amiri Bold"/>
                <a:sym typeface="Amiri Bold"/>
              </a:rPr>
              <a:t>These products are: 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3439534" y="6659069"/>
            <a:ext cx="3172420" cy="1819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842000" indent="-421000" lvl="1">
              <a:lnSpc>
                <a:spcPts val="7526"/>
              </a:lnSpc>
              <a:buFont typeface="Arial"/>
              <a:buChar char="•"/>
            </a:pPr>
            <a:r>
              <a:rPr lang="en-US" sz="3899">
                <a:solidFill>
                  <a:srgbClr val="284A0B"/>
                </a:solidFill>
                <a:latin typeface="Amiri Bold"/>
                <a:ea typeface="Amiri Bold"/>
                <a:cs typeface="Amiri Bold"/>
                <a:sym typeface="Amiri Bold"/>
              </a:rPr>
              <a:t>Pigments</a:t>
            </a:r>
          </a:p>
          <a:p>
            <a:pPr algn="ctr" marL="842000" indent="-421000" lvl="1">
              <a:lnSpc>
                <a:spcPts val="7526"/>
              </a:lnSpc>
              <a:buFont typeface="Arial"/>
              <a:buChar char="•"/>
            </a:pPr>
            <a:r>
              <a:rPr lang="en-US" sz="3899">
                <a:solidFill>
                  <a:srgbClr val="284A0B"/>
                </a:solidFill>
                <a:latin typeface="Amiri Bold"/>
                <a:ea typeface="Amiri Bold"/>
                <a:cs typeface="Amiri Bold"/>
                <a:sym typeface="Amiri Bold"/>
              </a:rPr>
              <a:t>Antibiotics</a:t>
            </a:r>
          </a:p>
        </p:txBody>
      </p:sp>
      <p:sp>
        <p:nvSpPr>
          <p:cNvPr name="Freeform 23" id="23"/>
          <p:cNvSpPr/>
          <p:nvPr/>
        </p:nvSpPr>
        <p:spPr>
          <a:xfrm flipH="false" flipV="false" rot="0">
            <a:off x="1567543" y="9448628"/>
            <a:ext cx="625723" cy="733791"/>
          </a:xfrm>
          <a:custGeom>
            <a:avLst/>
            <a:gdLst/>
            <a:ahLst/>
            <a:cxnLst/>
            <a:rect r="r" b="b" t="t" l="l"/>
            <a:pathLst>
              <a:path h="733791" w="625723">
                <a:moveTo>
                  <a:pt x="0" y="0"/>
                </a:moveTo>
                <a:lnTo>
                  <a:pt x="625723" y="0"/>
                </a:lnTo>
                <a:lnTo>
                  <a:pt x="625723" y="733791"/>
                </a:lnTo>
                <a:lnTo>
                  <a:pt x="0" y="73379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1880404" y="9448628"/>
            <a:ext cx="625723" cy="733791"/>
          </a:xfrm>
          <a:custGeom>
            <a:avLst/>
            <a:gdLst/>
            <a:ahLst/>
            <a:cxnLst/>
            <a:rect r="r" b="b" t="t" l="l"/>
            <a:pathLst>
              <a:path h="733791" w="625723">
                <a:moveTo>
                  <a:pt x="0" y="0"/>
                </a:moveTo>
                <a:lnTo>
                  <a:pt x="625724" y="0"/>
                </a:lnTo>
                <a:lnTo>
                  <a:pt x="625724" y="733791"/>
                </a:lnTo>
                <a:lnTo>
                  <a:pt x="0" y="73379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2193266" y="9448628"/>
            <a:ext cx="625723" cy="733791"/>
          </a:xfrm>
          <a:custGeom>
            <a:avLst/>
            <a:gdLst/>
            <a:ahLst/>
            <a:cxnLst/>
            <a:rect r="r" b="b" t="t" l="l"/>
            <a:pathLst>
              <a:path h="733791" w="625723">
                <a:moveTo>
                  <a:pt x="0" y="0"/>
                </a:moveTo>
                <a:lnTo>
                  <a:pt x="625724" y="0"/>
                </a:lnTo>
                <a:lnTo>
                  <a:pt x="625724" y="733791"/>
                </a:lnTo>
                <a:lnTo>
                  <a:pt x="0" y="73379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2506128" y="9448628"/>
            <a:ext cx="625723" cy="733791"/>
          </a:xfrm>
          <a:custGeom>
            <a:avLst/>
            <a:gdLst/>
            <a:ahLst/>
            <a:cxnLst/>
            <a:rect r="r" b="b" t="t" l="l"/>
            <a:pathLst>
              <a:path h="733791" w="625723">
                <a:moveTo>
                  <a:pt x="0" y="0"/>
                </a:moveTo>
                <a:lnTo>
                  <a:pt x="625723" y="0"/>
                </a:lnTo>
                <a:lnTo>
                  <a:pt x="625723" y="733791"/>
                </a:lnTo>
                <a:lnTo>
                  <a:pt x="0" y="73379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2818990" y="9448628"/>
            <a:ext cx="625723" cy="733791"/>
          </a:xfrm>
          <a:custGeom>
            <a:avLst/>
            <a:gdLst/>
            <a:ahLst/>
            <a:cxnLst/>
            <a:rect r="r" b="b" t="t" l="l"/>
            <a:pathLst>
              <a:path h="733791" w="625723">
                <a:moveTo>
                  <a:pt x="0" y="0"/>
                </a:moveTo>
                <a:lnTo>
                  <a:pt x="625723" y="0"/>
                </a:lnTo>
                <a:lnTo>
                  <a:pt x="625723" y="733791"/>
                </a:lnTo>
                <a:lnTo>
                  <a:pt x="0" y="73379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3131851" y="9448628"/>
            <a:ext cx="625723" cy="733791"/>
          </a:xfrm>
          <a:custGeom>
            <a:avLst/>
            <a:gdLst/>
            <a:ahLst/>
            <a:cxnLst/>
            <a:rect r="r" b="b" t="t" l="l"/>
            <a:pathLst>
              <a:path h="733791" w="625723">
                <a:moveTo>
                  <a:pt x="0" y="0"/>
                </a:moveTo>
                <a:lnTo>
                  <a:pt x="625724" y="0"/>
                </a:lnTo>
                <a:lnTo>
                  <a:pt x="625724" y="733791"/>
                </a:lnTo>
                <a:lnTo>
                  <a:pt x="0" y="73379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3444713" y="9448628"/>
            <a:ext cx="625723" cy="733791"/>
          </a:xfrm>
          <a:custGeom>
            <a:avLst/>
            <a:gdLst/>
            <a:ahLst/>
            <a:cxnLst/>
            <a:rect r="r" b="b" t="t" l="l"/>
            <a:pathLst>
              <a:path h="733791" w="625723">
                <a:moveTo>
                  <a:pt x="0" y="0"/>
                </a:moveTo>
                <a:lnTo>
                  <a:pt x="625723" y="0"/>
                </a:lnTo>
                <a:lnTo>
                  <a:pt x="625723" y="733791"/>
                </a:lnTo>
                <a:lnTo>
                  <a:pt x="0" y="73379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3757575" y="9448628"/>
            <a:ext cx="625723" cy="733791"/>
          </a:xfrm>
          <a:custGeom>
            <a:avLst/>
            <a:gdLst/>
            <a:ahLst/>
            <a:cxnLst/>
            <a:rect r="r" b="b" t="t" l="l"/>
            <a:pathLst>
              <a:path h="733791" w="625723">
                <a:moveTo>
                  <a:pt x="0" y="0"/>
                </a:moveTo>
                <a:lnTo>
                  <a:pt x="625723" y="0"/>
                </a:lnTo>
                <a:lnTo>
                  <a:pt x="625723" y="733791"/>
                </a:lnTo>
                <a:lnTo>
                  <a:pt x="0" y="73379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4070436" y="9448628"/>
            <a:ext cx="625723" cy="733791"/>
          </a:xfrm>
          <a:custGeom>
            <a:avLst/>
            <a:gdLst/>
            <a:ahLst/>
            <a:cxnLst/>
            <a:rect r="r" b="b" t="t" l="l"/>
            <a:pathLst>
              <a:path h="733791" w="625723">
                <a:moveTo>
                  <a:pt x="0" y="0"/>
                </a:moveTo>
                <a:lnTo>
                  <a:pt x="625724" y="0"/>
                </a:lnTo>
                <a:lnTo>
                  <a:pt x="625724" y="733791"/>
                </a:lnTo>
                <a:lnTo>
                  <a:pt x="0" y="73379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false" rot="0">
            <a:off x="4383298" y="9448628"/>
            <a:ext cx="625723" cy="733791"/>
          </a:xfrm>
          <a:custGeom>
            <a:avLst/>
            <a:gdLst/>
            <a:ahLst/>
            <a:cxnLst/>
            <a:rect r="r" b="b" t="t" l="l"/>
            <a:pathLst>
              <a:path h="733791" w="625723">
                <a:moveTo>
                  <a:pt x="0" y="0"/>
                </a:moveTo>
                <a:lnTo>
                  <a:pt x="625723" y="0"/>
                </a:lnTo>
                <a:lnTo>
                  <a:pt x="625723" y="733791"/>
                </a:lnTo>
                <a:lnTo>
                  <a:pt x="0" y="73379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0">
            <a:off x="4696160" y="9448628"/>
            <a:ext cx="625723" cy="733791"/>
          </a:xfrm>
          <a:custGeom>
            <a:avLst/>
            <a:gdLst/>
            <a:ahLst/>
            <a:cxnLst/>
            <a:rect r="r" b="b" t="t" l="l"/>
            <a:pathLst>
              <a:path h="733791" w="625723">
                <a:moveTo>
                  <a:pt x="0" y="0"/>
                </a:moveTo>
                <a:lnTo>
                  <a:pt x="625723" y="0"/>
                </a:lnTo>
                <a:lnTo>
                  <a:pt x="625723" y="733791"/>
                </a:lnTo>
                <a:lnTo>
                  <a:pt x="0" y="73379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4" id="34"/>
          <p:cNvSpPr/>
          <p:nvPr/>
        </p:nvSpPr>
        <p:spPr>
          <a:xfrm flipH="false" flipV="false" rot="0">
            <a:off x="5009021" y="9448628"/>
            <a:ext cx="625723" cy="733791"/>
          </a:xfrm>
          <a:custGeom>
            <a:avLst/>
            <a:gdLst/>
            <a:ahLst/>
            <a:cxnLst/>
            <a:rect r="r" b="b" t="t" l="l"/>
            <a:pathLst>
              <a:path h="733791" w="625723">
                <a:moveTo>
                  <a:pt x="0" y="0"/>
                </a:moveTo>
                <a:lnTo>
                  <a:pt x="625724" y="0"/>
                </a:lnTo>
                <a:lnTo>
                  <a:pt x="625724" y="733791"/>
                </a:lnTo>
                <a:lnTo>
                  <a:pt x="0" y="73379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5" id="35"/>
          <p:cNvSpPr/>
          <p:nvPr/>
        </p:nvSpPr>
        <p:spPr>
          <a:xfrm flipH="false" flipV="false" rot="0">
            <a:off x="5321883" y="9448628"/>
            <a:ext cx="625723" cy="733791"/>
          </a:xfrm>
          <a:custGeom>
            <a:avLst/>
            <a:gdLst/>
            <a:ahLst/>
            <a:cxnLst/>
            <a:rect r="r" b="b" t="t" l="l"/>
            <a:pathLst>
              <a:path h="733791" w="625723">
                <a:moveTo>
                  <a:pt x="0" y="0"/>
                </a:moveTo>
                <a:lnTo>
                  <a:pt x="625723" y="0"/>
                </a:lnTo>
                <a:lnTo>
                  <a:pt x="625723" y="733791"/>
                </a:lnTo>
                <a:lnTo>
                  <a:pt x="0" y="73379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6" id="36"/>
          <p:cNvSpPr/>
          <p:nvPr/>
        </p:nvSpPr>
        <p:spPr>
          <a:xfrm flipH="false" flipV="false" rot="0">
            <a:off x="5634745" y="9448628"/>
            <a:ext cx="625723" cy="733791"/>
          </a:xfrm>
          <a:custGeom>
            <a:avLst/>
            <a:gdLst/>
            <a:ahLst/>
            <a:cxnLst/>
            <a:rect r="r" b="b" t="t" l="l"/>
            <a:pathLst>
              <a:path h="733791" w="625723">
                <a:moveTo>
                  <a:pt x="0" y="0"/>
                </a:moveTo>
                <a:lnTo>
                  <a:pt x="625723" y="0"/>
                </a:lnTo>
                <a:lnTo>
                  <a:pt x="625723" y="733791"/>
                </a:lnTo>
                <a:lnTo>
                  <a:pt x="0" y="73379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7" id="37"/>
          <p:cNvSpPr/>
          <p:nvPr/>
        </p:nvSpPr>
        <p:spPr>
          <a:xfrm flipH="false" flipV="false" rot="0">
            <a:off x="5947606" y="9448628"/>
            <a:ext cx="625723" cy="733791"/>
          </a:xfrm>
          <a:custGeom>
            <a:avLst/>
            <a:gdLst/>
            <a:ahLst/>
            <a:cxnLst/>
            <a:rect r="r" b="b" t="t" l="l"/>
            <a:pathLst>
              <a:path h="733791" w="625723">
                <a:moveTo>
                  <a:pt x="0" y="0"/>
                </a:moveTo>
                <a:lnTo>
                  <a:pt x="625724" y="0"/>
                </a:lnTo>
                <a:lnTo>
                  <a:pt x="625724" y="733791"/>
                </a:lnTo>
                <a:lnTo>
                  <a:pt x="0" y="73379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8" id="38"/>
          <p:cNvSpPr/>
          <p:nvPr/>
        </p:nvSpPr>
        <p:spPr>
          <a:xfrm flipH="false" flipV="false" rot="0">
            <a:off x="6260468" y="9448628"/>
            <a:ext cx="625723" cy="733791"/>
          </a:xfrm>
          <a:custGeom>
            <a:avLst/>
            <a:gdLst/>
            <a:ahLst/>
            <a:cxnLst/>
            <a:rect r="r" b="b" t="t" l="l"/>
            <a:pathLst>
              <a:path h="733791" w="625723">
                <a:moveTo>
                  <a:pt x="0" y="0"/>
                </a:moveTo>
                <a:lnTo>
                  <a:pt x="625723" y="0"/>
                </a:lnTo>
                <a:lnTo>
                  <a:pt x="625723" y="733791"/>
                </a:lnTo>
                <a:lnTo>
                  <a:pt x="0" y="73379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9" id="39"/>
          <p:cNvSpPr/>
          <p:nvPr/>
        </p:nvSpPr>
        <p:spPr>
          <a:xfrm flipH="false" flipV="false" rot="0">
            <a:off x="6573330" y="9448628"/>
            <a:ext cx="625723" cy="733791"/>
          </a:xfrm>
          <a:custGeom>
            <a:avLst/>
            <a:gdLst/>
            <a:ahLst/>
            <a:cxnLst/>
            <a:rect r="r" b="b" t="t" l="l"/>
            <a:pathLst>
              <a:path h="733791" w="625723">
                <a:moveTo>
                  <a:pt x="0" y="0"/>
                </a:moveTo>
                <a:lnTo>
                  <a:pt x="625723" y="0"/>
                </a:lnTo>
                <a:lnTo>
                  <a:pt x="625723" y="733791"/>
                </a:lnTo>
                <a:lnTo>
                  <a:pt x="0" y="73379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0" id="40"/>
          <p:cNvSpPr/>
          <p:nvPr/>
        </p:nvSpPr>
        <p:spPr>
          <a:xfrm flipH="false" flipV="false" rot="0">
            <a:off x="6886191" y="9448628"/>
            <a:ext cx="625723" cy="733791"/>
          </a:xfrm>
          <a:custGeom>
            <a:avLst/>
            <a:gdLst/>
            <a:ahLst/>
            <a:cxnLst/>
            <a:rect r="r" b="b" t="t" l="l"/>
            <a:pathLst>
              <a:path h="733791" w="625723">
                <a:moveTo>
                  <a:pt x="0" y="0"/>
                </a:moveTo>
                <a:lnTo>
                  <a:pt x="625724" y="0"/>
                </a:lnTo>
                <a:lnTo>
                  <a:pt x="625724" y="733791"/>
                </a:lnTo>
                <a:lnTo>
                  <a:pt x="0" y="73379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1" id="41"/>
          <p:cNvSpPr/>
          <p:nvPr/>
        </p:nvSpPr>
        <p:spPr>
          <a:xfrm flipH="false" flipV="false" rot="0">
            <a:off x="7199053" y="9448628"/>
            <a:ext cx="625723" cy="733791"/>
          </a:xfrm>
          <a:custGeom>
            <a:avLst/>
            <a:gdLst/>
            <a:ahLst/>
            <a:cxnLst/>
            <a:rect r="r" b="b" t="t" l="l"/>
            <a:pathLst>
              <a:path h="733791" w="625723">
                <a:moveTo>
                  <a:pt x="0" y="0"/>
                </a:moveTo>
                <a:lnTo>
                  <a:pt x="625723" y="0"/>
                </a:lnTo>
                <a:lnTo>
                  <a:pt x="625723" y="733791"/>
                </a:lnTo>
                <a:lnTo>
                  <a:pt x="0" y="73379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2" id="42"/>
          <p:cNvSpPr/>
          <p:nvPr/>
        </p:nvSpPr>
        <p:spPr>
          <a:xfrm flipH="false" flipV="false" rot="0">
            <a:off x="7511915" y="9448628"/>
            <a:ext cx="625723" cy="733791"/>
          </a:xfrm>
          <a:custGeom>
            <a:avLst/>
            <a:gdLst/>
            <a:ahLst/>
            <a:cxnLst/>
            <a:rect r="r" b="b" t="t" l="l"/>
            <a:pathLst>
              <a:path h="733791" w="625723">
                <a:moveTo>
                  <a:pt x="0" y="0"/>
                </a:moveTo>
                <a:lnTo>
                  <a:pt x="625723" y="0"/>
                </a:lnTo>
                <a:lnTo>
                  <a:pt x="625723" y="733791"/>
                </a:lnTo>
                <a:lnTo>
                  <a:pt x="0" y="73379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3" id="43"/>
          <p:cNvSpPr/>
          <p:nvPr/>
        </p:nvSpPr>
        <p:spPr>
          <a:xfrm flipH="false" flipV="false" rot="0">
            <a:off x="7824776" y="9448628"/>
            <a:ext cx="625723" cy="733791"/>
          </a:xfrm>
          <a:custGeom>
            <a:avLst/>
            <a:gdLst/>
            <a:ahLst/>
            <a:cxnLst/>
            <a:rect r="r" b="b" t="t" l="l"/>
            <a:pathLst>
              <a:path h="733791" w="625723">
                <a:moveTo>
                  <a:pt x="0" y="0"/>
                </a:moveTo>
                <a:lnTo>
                  <a:pt x="625724" y="0"/>
                </a:lnTo>
                <a:lnTo>
                  <a:pt x="625724" y="733791"/>
                </a:lnTo>
                <a:lnTo>
                  <a:pt x="0" y="73379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1900" y="9404862"/>
            <a:ext cx="4687320" cy="4687320"/>
          </a:xfrm>
          <a:custGeom>
            <a:avLst/>
            <a:gdLst/>
            <a:ahLst/>
            <a:cxnLst/>
            <a:rect r="r" b="b" t="t" l="l"/>
            <a:pathLst>
              <a:path h="4687320" w="4687320">
                <a:moveTo>
                  <a:pt x="0" y="0"/>
                </a:moveTo>
                <a:lnTo>
                  <a:pt x="4687319" y="0"/>
                </a:lnTo>
                <a:lnTo>
                  <a:pt x="4687319" y="4687320"/>
                </a:lnTo>
                <a:lnTo>
                  <a:pt x="0" y="468732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776043" y="-2524707"/>
            <a:ext cx="3964049" cy="3964049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C5739"/>
            </a:solidFill>
            <a:ln cap="sq">
              <a:noFill/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1752828" y="-6405764"/>
            <a:ext cx="9348363" cy="9348363"/>
          </a:xfrm>
          <a:custGeom>
            <a:avLst/>
            <a:gdLst/>
            <a:ahLst/>
            <a:cxnLst/>
            <a:rect r="r" b="b" t="t" l="l"/>
            <a:pathLst>
              <a:path h="9348363" w="9348363">
                <a:moveTo>
                  <a:pt x="0" y="0"/>
                </a:moveTo>
                <a:lnTo>
                  <a:pt x="9348362" y="0"/>
                </a:lnTo>
                <a:lnTo>
                  <a:pt x="9348362" y="9348362"/>
                </a:lnTo>
                <a:lnTo>
                  <a:pt x="0" y="93483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-904968" y="8918951"/>
            <a:ext cx="2649263" cy="2649263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C5739"/>
            </a:solidFill>
            <a:ln cap="sq">
              <a:noFill/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5274052">
            <a:off x="2173050" y="4142424"/>
            <a:ext cx="6539382" cy="2231085"/>
          </a:xfrm>
          <a:custGeom>
            <a:avLst/>
            <a:gdLst/>
            <a:ahLst/>
            <a:cxnLst/>
            <a:rect r="r" b="b" t="t" l="l"/>
            <a:pathLst>
              <a:path h="2231085" w="6539382">
                <a:moveTo>
                  <a:pt x="0" y="0"/>
                </a:moveTo>
                <a:lnTo>
                  <a:pt x="6539382" y="0"/>
                </a:lnTo>
                <a:lnTo>
                  <a:pt x="6539382" y="2231085"/>
                </a:lnTo>
                <a:lnTo>
                  <a:pt x="0" y="223108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-5730" r="-19248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5158129" y="5885380"/>
            <a:ext cx="2730731" cy="4114800"/>
          </a:xfrm>
          <a:custGeom>
            <a:avLst/>
            <a:gdLst/>
            <a:ahLst/>
            <a:cxnLst/>
            <a:rect r="r" b="b" t="t" l="l"/>
            <a:pathLst>
              <a:path h="4114800" w="2730731">
                <a:moveTo>
                  <a:pt x="0" y="0"/>
                </a:moveTo>
                <a:lnTo>
                  <a:pt x="2730730" y="0"/>
                </a:lnTo>
                <a:lnTo>
                  <a:pt x="273073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730870" y="952658"/>
            <a:ext cx="5946428" cy="6445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Materials and methods 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869013" y="4517904"/>
            <a:ext cx="5175945" cy="13674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19"/>
              </a:lnSpc>
            </a:pPr>
            <a:r>
              <a:rPr lang="en-US" sz="3199">
                <a:solidFill>
                  <a:srgbClr val="99391B"/>
                </a:solidFill>
                <a:latin typeface="Amiri Bold"/>
                <a:ea typeface="Amiri Bold"/>
                <a:cs typeface="Amiri Bold"/>
                <a:sym typeface="Amiri Bold"/>
              </a:rPr>
              <a:t>Media :</a:t>
            </a:r>
          </a:p>
          <a:p>
            <a:pPr algn="l" marL="626102" indent="-313051" lvl="1">
              <a:lnSpc>
                <a:spcPts val="5364"/>
              </a:lnSpc>
              <a:buFont typeface="Arial"/>
              <a:buChar char="•"/>
            </a:pPr>
            <a:r>
              <a:rPr lang="en-US" sz="2899">
                <a:solidFill>
                  <a:srgbClr val="000000"/>
                </a:solidFill>
                <a:latin typeface="Amiri Bold"/>
                <a:ea typeface="Amiri Bold"/>
                <a:cs typeface="Amiri Bold"/>
                <a:sym typeface="Amiri Bold"/>
              </a:rPr>
              <a:t>MRS ,GSNB , Nutrient broth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72281" y="2580013"/>
            <a:ext cx="1512838" cy="432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9"/>
              </a:lnSpc>
              <a:spcBef>
                <a:spcPct val="0"/>
              </a:spcBef>
            </a:pPr>
            <a:r>
              <a:rPr lang="en-US" sz="2699">
                <a:solidFill>
                  <a:srgbClr val="99391B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Bacteria: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412254" y="3453003"/>
            <a:ext cx="4348609" cy="20353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82927" indent="-291463" lvl="1">
              <a:lnSpc>
                <a:spcPts val="5588"/>
              </a:lnSpc>
              <a:buFont typeface="Arial"/>
              <a:buChar char="•"/>
            </a:pPr>
            <a:r>
              <a:rPr lang="en-US" sz="2699">
                <a:solidFill>
                  <a:srgbClr val="000000"/>
                </a:solidFill>
                <a:latin typeface="Amiri Bold"/>
                <a:ea typeface="Amiri Bold"/>
                <a:cs typeface="Amiri Bold"/>
                <a:sym typeface="Amiri Bold"/>
              </a:rPr>
              <a:t>Lactococcus lactis</a:t>
            </a:r>
          </a:p>
          <a:p>
            <a:pPr algn="l" marL="582927" indent="-291463" lvl="1">
              <a:lnSpc>
                <a:spcPts val="5588"/>
              </a:lnSpc>
              <a:buFont typeface="Arial"/>
              <a:buChar char="•"/>
            </a:pPr>
            <a:r>
              <a:rPr lang="en-US" sz="2699">
                <a:solidFill>
                  <a:srgbClr val="000000"/>
                </a:solidFill>
                <a:latin typeface="Amiri Bold"/>
                <a:ea typeface="Amiri Bold"/>
                <a:cs typeface="Amiri Bold"/>
                <a:sym typeface="Amiri Bold"/>
              </a:rPr>
              <a:t>Pseudomonas aeruginosa</a:t>
            </a:r>
          </a:p>
          <a:p>
            <a:pPr algn="l" marL="582927" indent="-291463" lvl="1">
              <a:lnSpc>
                <a:spcPts val="5588"/>
              </a:lnSpc>
              <a:buFont typeface="Arial"/>
              <a:buChar char="•"/>
            </a:pPr>
            <a:r>
              <a:rPr lang="en-US" sz="2699">
                <a:solidFill>
                  <a:srgbClr val="000000"/>
                </a:solidFill>
                <a:latin typeface="Amiri Bold"/>
                <a:ea typeface="Amiri Bold"/>
                <a:cs typeface="Amiri Bold"/>
                <a:sym typeface="Amiri Bold"/>
              </a:rPr>
              <a:t>Pseudomonas fluorescens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869013" y="1968380"/>
            <a:ext cx="4811911" cy="17036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622"/>
              </a:lnSpc>
            </a:pPr>
            <a:r>
              <a:rPr lang="en-US" sz="3299">
                <a:solidFill>
                  <a:srgbClr val="99391B"/>
                </a:solidFill>
                <a:latin typeface="Amiri Bold"/>
                <a:ea typeface="Amiri Bold"/>
                <a:cs typeface="Amiri Bold"/>
                <a:sym typeface="Amiri Bold"/>
              </a:rPr>
              <a:t>Product:</a:t>
            </a:r>
          </a:p>
          <a:p>
            <a:pPr algn="just" marL="604516" indent="-302258" lvl="1">
              <a:lnSpc>
                <a:spcPts val="6467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Amiri Bold"/>
                <a:ea typeface="Amiri Bold"/>
                <a:cs typeface="Amiri Bold"/>
                <a:sym typeface="Amiri Bold"/>
              </a:rPr>
              <a:t>Nisin,Mupirocin,Pyocyanin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1900" y="9404862"/>
            <a:ext cx="4687320" cy="4687320"/>
          </a:xfrm>
          <a:custGeom>
            <a:avLst/>
            <a:gdLst/>
            <a:ahLst/>
            <a:cxnLst/>
            <a:rect r="r" b="b" t="t" l="l"/>
            <a:pathLst>
              <a:path h="4687320" w="4687320">
                <a:moveTo>
                  <a:pt x="0" y="0"/>
                </a:moveTo>
                <a:lnTo>
                  <a:pt x="4687319" y="0"/>
                </a:lnTo>
                <a:lnTo>
                  <a:pt x="4687319" y="4687320"/>
                </a:lnTo>
                <a:lnTo>
                  <a:pt x="0" y="468732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776043" y="-2524707"/>
            <a:ext cx="3964049" cy="3964049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C5739"/>
            </a:solidFill>
            <a:ln cap="sq">
              <a:noFill/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1752828" y="-6405764"/>
            <a:ext cx="9348363" cy="9348363"/>
          </a:xfrm>
          <a:custGeom>
            <a:avLst/>
            <a:gdLst/>
            <a:ahLst/>
            <a:cxnLst/>
            <a:rect r="r" b="b" t="t" l="l"/>
            <a:pathLst>
              <a:path h="9348363" w="9348363">
                <a:moveTo>
                  <a:pt x="0" y="0"/>
                </a:moveTo>
                <a:lnTo>
                  <a:pt x="9348362" y="0"/>
                </a:lnTo>
                <a:lnTo>
                  <a:pt x="9348362" y="9348362"/>
                </a:lnTo>
                <a:lnTo>
                  <a:pt x="0" y="93483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-904968" y="8918951"/>
            <a:ext cx="2649263" cy="2649263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C5739"/>
            </a:solidFill>
            <a:ln cap="sq">
              <a:noFill/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5158129" y="5885380"/>
            <a:ext cx="2730731" cy="4114800"/>
          </a:xfrm>
          <a:custGeom>
            <a:avLst/>
            <a:gdLst/>
            <a:ahLst/>
            <a:cxnLst/>
            <a:rect r="r" b="b" t="t" l="l"/>
            <a:pathLst>
              <a:path h="4114800" w="2730731">
                <a:moveTo>
                  <a:pt x="0" y="0"/>
                </a:moveTo>
                <a:lnTo>
                  <a:pt x="2730730" y="0"/>
                </a:lnTo>
                <a:lnTo>
                  <a:pt x="273073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3885955" y="2907038"/>
            <a:ext cx="1502067" cy="454375"/>
          </a:xfrm>
          <a:custGeom>
            <a:avLst/>
            <a:gdLst/>
            <a:ahLst/>
            <a:cxnLst/>
            <a:rect r="r" b="b" t="t" l="l"/>
            <a:pathLst>
              <a:path h="454375" w="1502067">
                <a:moveTo>
                  <a:pt x="0" y="0"/>
                </a:moveTo>
                <a:lnTo>
                  <a:pt x="1502067" y="0"/>
                </a:lnTo>
                <a:lnTo>
                  <a:pt x="1502067" y="454376"/>
                </a:lnTo>
                <a:lnTo>
                  <a:pt x="0" y="45437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6115590" y="4265295"/>
            <a:ext cx="7043609" cy="1173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79"/>
              </a:lnSpc>
              <a:spcBef>
                <a:spcPct val="0"/>
              </a:spcBef>
            </a:pPr>
            <a:r>
              <a:rPr lang="en-US" sz="3599">
                <a:solidFill>
                  <a:srgbClr val="000000"/>
                </a:solidFill>
                <a:latin typeface="Amiri Bold"/>
                <a:ea typeface="Amiri Bold"/>
                <a:cs typeface="Amiri Bold"/>
                <a:sym typeface="Amiri Bold"/>
              </a:rPr>
              <a:t>after completing the various</a:t>
            </a:r>
          </a:p>
          <a:p>
            <a:pPr algn="ctr">
              <a:lnSpc>
                <a:spcPts val="4679"/>
              </a:lnSpc>
              <a:spcBef>
                <a:spcPct val="0"/>
              </a:spcBef>
            </a:pP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4731119" y="4416710"/>
            <a:ext cx="1502067" cy="454375"/>
          </a:xfrm>
          <a:custGeom>
            <a:avLst/>
            <a:gdLst/>
            <a:ahLst/>
            <a:cxnLst/>
            <a:rect r="r" b="b" t="t" l="l"/>
            <a:pathLst>
              <a:path h="454375" w="1502067">
                <a:moveTo>
                  <a:pt x="0" y="0"/>
                </a:moveTo>
                <a:lnTo>
                  <a:pt x="1502067" y="0"/>
                </a:lnTo>
                <a:lnTo>
                  <a:pt x="1502067" y="454375"/>
                </a:lnTo>
                <a:lnTo>
                  <a:pt x="0" y="45437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7263505" y="7134541"/>
            <a:ext cx="2623185" cy="2623185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9"/>
              <a:stretch>
                <a:fillRect l="-19999" t="0" r="-19999" b="0"/>
              </a:stretch>
            </a:blipFill>
          </p:spPr>
        </p:sp>
      </p:grpSp>
      <p:sp>
        <p:nvSpPr>
          <p:cNvPr name="TextBox 17" id="17"/>
          <p:cNvSpPr txBox="true"/>
          <p:nvPr/>
        </p:nvSpPr>
        <p:spPr>
          <a:xfrm rot="0">
            <a:off x="0" y="952658"/>
            <a:ext cx="10776043" cy="6445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DNA Extraction will be performed twice,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4804814" y="2868938"/>
            <a:ext cx="8678372" cy="6007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09"/>
              </a:lnSpc>
              <a:spcBef>
                <a:spcPct val="0"/>
              </a:spcBef>
            </a:pPr>
            <a:r>
              <a:rPr lang="en-US" sz="3699">
                <a:solidFill>
                  <a:srgbClr val="000000"/>
                </a:solidFill>
                <a:latin typeface="Amiri Bold"/>
                <a:ea typeface="Amiri Bold"/>
                <a:cs typeface="Amiri Bold"/>
                <a:sym typeface="Amiri Bold"/>
              </a:rPr>
              <a:t>before starting the work steps 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368545" y="2914023"/>
            <a:ext cx="3131930" cy="555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49"/>
              </a:lnSpc>
              <a:spcBef>
                <a:spcPct val="0"/>
              </a:spcBef>
            </a:pPr>
            <a:r>
              <a:rPr lang="en-US" sz="3499">
                <a:solidFill>
                  <a:srgbClr val="99391B"/>
                </a:solidFill>
                <a:latin typeface="Amiri Bold"/>
                <a:ea typeface="Amiri Bold"/>
                <a:cs typeface="Amiri Bold"/>
                <a:sym typeface="Amiri Bold"/>
              </a:rPr>
              <a:t>First  (Control)     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21900" y="4274820"/>
            <a:ext cx="4709219" cy="555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49"/>
              </a:lnSpc>
              <a:spcBef>
                <a:spcPct val="0"/>
              </a:spcBef>
            </a:pPr>
            <a:r>
              <a:rPr lang="en-US" sz="3499">
                <a:solidFill>
                  <a:srgbClr val="99391B"/>
                </a:solidFill>
                <a:latin typeface="Amiri Bold"/>
                <a:ea typeface="Amiri Bold"/>
                <a:cs typeface="Amiri Bold"/>
                <a:sym typeface="Amiri Bold"/>
              </a:rPr>
              <a:t> Second   </a:t>
            </a:r>
            <a:r>
              <a:rPr lang="en-US" sz="3499">
                <a:solidFill>
                  <a:srgbClr val="99391B"/>
                </a:solidFill>
                <a:latin typeface="Amiri Bold"/>
                <a:ea typeface="Amiri Bold"/>
                <a:cs typeface="Amiri Bold"/>
                <a:sym typeface="Amiri Bold"/>
              </a:rPr>
              <a:t>transactions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475115" y="5860236"/>
            <a:ext cx="14413389" cy="6128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962"/>
              </a:lnSpc>
              <a:spcBef>
                <a:spcPct val="0"/>
              </a:spcBef>
            </a:pPr>
            <a:r>
              <a:rPr lang="en-US" sz="3816">
                <a:solidFill>
                  <a:srgbClr val="000000"/>
                </a:solidFill>
                <a:latin typeface="Amiri"/>
                <a:ea typeface="Amiri"/>
                <a:cs typeface="Amiri"/>
                <a:sym typeface="Amiri"/>
              </a:rPr>
              <a:t>PCR and Gel electrophoresis will be done in both cases to compare them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3192452" y="0"/>
            <a:ext cx="5095548" cy="10287000"/>
            <a:chOff x="0" y="0"/>
            <a:chExt cx="5095423" cy="1028674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-2794" y="-127"/>
              <a:ext cx="5098217" cy="10286873"/>
            </a:xfrm>
            <a:custGeom>
              <a:avLst/>
              <a:gdLst/>
              <a:ahLst/>
              <a:cxnLst/>
              <a:rect r="r" b="b" t="t" l="l"/>
              <a:pathLst>
                <a:path h="10286873" w="5098217">
                  <a:moveTo>
                    <a:pt x="5098217" y="10251440"/>
                  </a:moveTo>
                  <a:cubicBezTo>
                    <a:pt x="5098217" y="10284587"/>
                    <a:pt x="5091898" y="10286873"/>
                    <a:pt x="5075425" y="10286873"/>
                  </a:cubicBezTo>
                  <a:cubicBezTo>
                    <a:pt x="3384774" y="10286238"/>
                    <a:pt x="1694198" y="10286238"/>
                    <a:pt x="3546" y="10286238"/>
                  </a:cubicBezTo>
                  <a:cubicBezTo>
                    <a:pt x="0" y="10272395"/>
                    <a:pt x="4900" y="10259822"/>
                    <a:pt x="6630" y="10246995"/>
                  </a:cubicBezTo>
                  <a:cubicBezTo>
                    <a:pt x="80944" y="9685401"/>
                    <a:pt x="155334" y="9123934"/>
                    <a:pt x="229874" y="8562467"/>
                  </a:cubicBezTo>
                  <a:cubicBezTo>
                    <a:pt x="336156" y="7761986"/>
                    <a:pt x="442663" y="6961632"/>
                    <a:pt x="548869" y="6161151"/>
                  </a:cubicBezTo>
                  <a:cubicBezTo>
                    <a:pt x="680048" y="5172583"/>
                    <a:pt x="810925" y="4184015"/>
                    <a:pt x="942028" y="3195574"/>
                  </a:cubicBezTo>
                  <a:cubicBezTo>
                    <a:pt x="1075237" y="2191385"/>
                    <a:pt x="1208522" y="1187323"/>
                    <a:pt x="1342107" y="183261"/>
                  </a:cubicBezTo>
                  <a:cubicBezTo>
                    <a:pt x="1350231" y="122174"/>
                    <a:pt x="1355421" y="59690"/>
                    <a:pt x="1368584" y="635"/>
                  </a:cubicBezTo>
                  <a:cubicBezTo>
                    <a:pt x="2604248" y="635"/>
                    <a:pt x="3839912" y="635"/>
                    <a:pt x="5075576" y="0"/>
                  </a:cubicBezTo>
                  <a:cubicBezTo>
                    <a:pt x="5092350" y="0"/>
                    <a:pt x="5098066" y="3429"/>
                    <a:pt x="5098066" y="35814"/>
                  </a:cubicBezTo>
                  <a:cubicBezTo>
                    <a:pt x="5097615" y="3441065"/>
                    <a:pt x="5097615" y="6846316"/>
                    <a:pt x="5098217" y="10251440"/>
                  </a:cubicBezTo>
                  <a:close/>
                </a:path>
              </a:pathLst>
            </a:custGeom>
            <a:blipFill>
              <a:blip r:embed="rId3"/>
              <a:stretch>
                <a:fillRect l="-60328" t="0" r="-60328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826432">
            <a:off x="-18353104" y="-3567159"/>
            <a:ext cx="21026341" cy="12831921"/>
            <a:chOff x="0" y="0"/>
            <a:chExt cx="5537802" cy="337960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537802" cy="3379601"/>
            </a:xfrm>
            <a:custGeom>
              <a:avLst/>
              <a:gdLst/>
              <a:ahLst/>
              <a:cxnLst/>
              <a:rect r="r" b="b" t="t" l="l"/>
              <a:pathLst>
                <a:path h="3379601" w="5537802">
                  <a:moveTo>
                    <a:pt x="0" y="0"/>
                  </a:moveTo>
                  <a:lnTo>
                    <a:pt x="5537802" y="0"/>
                  </a:lnTo>
                  <a:lnTo>
                    <a:pt x="5537802" y="3379601"/>
                  </a:lnTo>
                  <a:lnTo>
                    <a:pt x="0" y="3379601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19050"/>
              <a:ext cx="5537802" cy="33986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773821">
            <a:off x="13159244" y="4013736"/>
            <a:ext cx="546177" cy="8364304"/>
            <a:chOff x="0" y="0"/>
            <a:chExt cx="143849" cy="220294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43849" cy="2202944"/>
            </a:xfrm>
            <a:custGeom>
              <a:avLst/>
              <a:gdLst/>
              <a:ahLst/>
              <a:cxnLst/>
              <a:rect r="r" b="b" t="t" l="l"/>
              <a:pathLst>
                <a:path h="2202944" w="143849">
                  <a:moveTo>
                    <a:pt x="0" y="0"/>
                  </a:moveTo>
                  <a:lnTo>
                    <a:pt x="143849" y="0"/>
                  </a:lnTo>
                  <a:lnTo>
                    <a:pt x="143849" y="2202944"/>
                  </a:lnTo>
                  <a:lnTo>
                    <a:pt x="0" y="2202944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19050"/>
              <a:ext cx="143849" cy="22219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773821">
            <a:off x="3741572" y="-4834013"/>
            <a:ext cx="313833" cy="8482349"/>
            <a:chOff x="0" y="0"/>
            <a:chExt cx="82656" cy="223403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2656" cy="2234034"/>
            </a:xfrm>
            <a:custGeom>
              <a:avLst/>
              <a:gdLst/>
              <a:ahLst/>
              <a:cxnLst/>
              <a:rect r="r" b="b" t="t" l="l"/>
              <a:pathLst>
                <a:path h="2234034" w="82656">
                  <a:moveTo>
                    <a:pt x="0" y="0"/>
                  </a:moveTo>
                  <a:lnTo>
                    <a:pt x="82656" y="0"/>
                  </a:lnTo>
                  <a:lnTo>
                    <a:pt x="82656" y="2234034"/>
                  </a:lnTo>
                  <a:lnTo>
                    <a:pt x="0" y="2234034"/>
                  </a:lnTo>
                  <a:close/>
                </a:path>
              </a:pathLst>
            </a:custGeom>
            <a:solidFill>
              <a:srgbClr val="397D5A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19050"/>
              <a:ext cx="82656" cy="22530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3898489" y="2562148"/>
            <a:ext cx="9086226" cy="59958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14326" indent="-207163" lvl="1">
              <a:lnSpc>
                <a:spcPts val="3991"/>
              </a:lnSpc>
              <a:buFont typeface="Arial"/>
              <a:buChar char="•"/>
            </a:pPr>
            <a:r>
              <a:rPr lang="en-US" sz="191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Anna Drabik, Anna Bodzon-kulakowska 2013 in Proteomic Profiling and Analytical chemistry</a:t>
            </a:r>
          </a:p>
          <a:p>
            <a:pPr algn="l" marL="414326" indent="-207163" lvl="1">
              <a:lnSpc>
                <a:spcPts val="3991"/>
              </a:lnSpc>
              <a:buFont typeface="Arial"/>
              <a:buChar char="•"/>
            </a:pPr>
            <a:r>
              <a:rPr lang="en-US" sz="191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Chandra Mouli Lalam et al 2015 Published by Academic Open Access LTD, 2015</a:t>
            </a:r>
          </a:p>
          <a:p>
            <a:pPr algn="l" marL="414326" indent="-207163" lvl="1">
              <a:lnSpc>
                <a:spcPts val="3991"/>
              </a:lnSpc>
              <a:buFont typeface="Arial"/>
              <a:buChar char="•"/>
            </a:pPr>
            <a:r>
              <a:rPr lang="en-US" sz="191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Kufrin G (2008) Finding the optimum composition of nutrient medium needed for the growth of Pseudomonas fluorescens and for the biosynthesis of mupirocin. Dissertation, University of Zagreb</a:t>
            </a:r>
          </a:p>
          <a:p>
            <a:pPr algn="l" marL="414326" indent="-207163" lvl="1">
              <a:lnSpc>
                <a:spcPts val="3991"/>
              </a:lnSpc>
              <a:buFont typeface="Arial"/>
              <a:buChar char="•"/>
            </a:pPr>
            <a:r>
              <a:rPr lang="en-US" sz="191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Merri Lynn Casem BA, PhD(2016) in Case Studies in Cell Biology</a:t>
            </a:r>
          </a:p>
          <a:p>
            <a:pPr algn="l" marL="414326" indent="-207163" lvl="1">
              <a:lnSpc>
                <a:spcPts val="3991"/>
              </a:lnSpc>
              <a:buFont typeface="Arial"/>
              <a:buChar char="•"/>
            </a:pPr>
            <a:r>
              <a:rPr lang="en-US" sz="191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Narsing Rao MP 2017, Xiao M, Wen-Jun LI. Fungal and bacterial pigments:</a:t>
            </a:r>
          </a:p>
          <a:p>
            <a:pPr algn="l">
              <a:lnSpc>
                <a:spcPts val="3991"/>
              </a:lnSpc>
            </a:pPr>
            <a:r>
              <a:rPr lang="en-US" sz="191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secondary metabolites with wide applications. Front Microbial.; 8:1113.</a:t>
            </a:r>
          </a:p>
          <a:p>
            <a:pPr algn="l" marL="414326" indent="-207163" lvl="1">
              <a:lnSpc>
                <a:spcPts val="3991"/>
              </a:lnSpc>
              <a:buFont typeface="Arial"/>
              <a:buChar char="•"/>
            </a:pPr>
            <a:r>
              <a:rPr lang="en-US" sz="191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Numan M, et al 2018. Therapeutic applications of bacterial pigments: a</a:t>
            </a:r>
          </a:p>
          <a:p>
            <a:pPr algn="l">
              <a:lnSpc>
                <a:spcPts val="3991"/>
              </a:lnSpc>
            </a:pPr>
            <a:r>
              <a:rPr lang="en-US" sz="191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review of current status and future opportunities. 3 Biotech.; 8:1–15.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898489" y="1209143"/>
            <a:ext cx="2354014" cy="7061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19"/>
              </a:lnSpc>
              <a:spcBef>
                <a:spcPct val="0"/>
              </a:spcBef>
            </a:pPr>
            <a:r>
              <a:rPr lang="en-US" sz="4399">
                <a:solidFill>
                  <a:srgbClr val="000000"/>
                </a:solidFill>
                <a:latin typeface="29LT Riwaya Informal"/>
                <a:ea typeface="29LT Riwaya Informal"/>
                <a:cs typeface="29LT Riwaya Informal"/>
                <a:sym typeface="29LT Riwaya Informal"/>
              </a:rPr>
              <a:t>References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079961" y="4236006"/>
            <a:ext cx="7112979" cy="27585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947"/>
              </a:lnSpc>
            </a:pPr>
            <a:r>
              <a:rPr lang="en-US" sz="10696" spc="1155">
                <a:solidFill>
                  <a:srgbClr val="231F20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THANK YOU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9684427" y="0"/>
            <a:ext cx="8603573" cy="10287000"/>
            <a:chOff x="0" y="0"/>
            <a:chExt cx="8603361" cy="1028674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-2794" y="-127"/>
              <a:ext cx="8606155" cy="10286873"/>
            </a:xfrm>
            <a:custGeom>
              <a:avLst/>
              <a:gdLst/>
              <a:ahLst/>
              <a:cxnLst/>
              <a:rect r="r" b="b" t="t" l="l"/>
              <a:pathLst>
                <a:path h="10286873" w="8606155">
                  <a:moveTo>
                    <a:pt x="8606155" y="10251440"/>
                  </a:moveTo>
                  <a:cubicBezTo>
                    <a:pt x="8606155" y="10284587"/>
                    <a:pt x="8595487" y="10286873"/>
                    <a:pt x="8567674" y="10286873"/>
                  </a:cubicBezTo>
                  <a:cubicBezTo>
                    <a:pt x="5713095" y="10286238"/>
                    <a:pt x="2858643" y="10286238"/>
                    <a:pt x="4064" y="10286238"/>
                  </a:cubicBezTo>
                  <a:cubicBezTo>
                    <a:pt x="0" y="10272395"/>
                    <a:pt x="6350" y="10259822"/>
                    <a:pt x="9271" y="10246995"/>
                  </a:cubicBezTo>
                  <a:cubicBezTo>
                    <a:pt x="134747" y="9685401"/>
                    <a:pt x="260350" y="9123934"/>
                    <a:pt x="386207" y="8562467"/>
                  </a:cubicBezTo>
                  <a:cubicBezTo>
                    <a:pt x="565658" y="7761986"/>
                    <a:pt x="745490" y="6961632"/>
                    <a:pt x="924814" y="6161151"/>
                  </a:cubicBezTo>
                  <a:cubicBezTo>
                    <a:pt x="1146302" y="5172583"/>
                    <a:pt x="1367282" y="4184015"/>
                    <a:pt x="1588643" y="3195574"/>
                  </a:cubicBezTo>
                  <a:cubicBezTo>
                    <a:pt x="1813560" y="2191385"/>
                    <a:pt x="2038604" y="1187323"/>
                    <a:pt x="2264156" y="183261"/>
                  </a:cubicBezTo>
                  <a:cubicBezTo>
                    <a:pt x="2277872" y="122174"/>
                    <a:pt x="2286635" y="59690"/>
                    <a:pt x="2308860" y="635"/>
                  </a:cubicBezTo>
                  <a:cubicBezTo>
                    <a:pt x="4395216" y="635"/>
                    <a:pt x="6481572" y="635"/>
                    <a:pt x="8567928" y="0"/>
                  </a:cubicBezTo>
                  <a:cubicBezTo>
                    <a:pt x="8596249" y="0"/>
                    <a:pt x="8605901" y="3429"/>
                    <a:pt x="8605901" y="35814"/>
                  </a:cubicBezTo>
                  <a:cubicBezTo>
                    <a:pt x="8605139" y="3441065"/>
                    <a:pt x="8605139" y="6846316"/>
                    <a:pt x="8606155" y="10251440"/>
                  </a:cubicBezTo>
                  <a:close/>
                </a:path>
              </a:pathLst>
            </a:custGeom>
            <a:blipFill>
              <a:blip r:embed="rId3"/>
              <a:stretch>
                <a:fillRect l="-56359" t="0" r="-56359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826432">
            <a:off x="-18353104" y="-3567159"/>
            <a:ext cx="21026341" cy="12831921"/>
            <a:chOff x="0" y="0"/>
            <a:chExt cx="5537802" cy="337960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537802" cy="3379601"/>
            </a:xfrm>
            <a:custGeom>
              <a:avLst/>
              <a:gdLst/>
              <a:ahLst/>
              <a:cxnLst/>
              <a:rect r="r" b="b" t="t" l="l"/>
              <a:pathLst>
                <a:path h="3379601" w="5537802">
                  <a:moveTo>
                    <a:pt x="0" y="0"/>
                  </a:moveTo>
                  <a:lnTo>
                    <a:pt x="5537802" y="0"/>
                  </a:lnTo>
                  <a:lnTo>
                    <a:pt x="5537802" y="3379601"/>
                  </a:lnTo>
                  <a:lnTo>
                    <a:pt x="0" y="3379601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19050"/>
              <a:ext cx="5537802" cy="33986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773821">
            <a:off x="10036024" y="4365564"/>
            <a:ext cx="313833" cy="8482349"/>
            <a:chOff x="0" y="0"/>
            <a:chExt cx="82656" cy="223403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2656" cy="2234034"/>
            </a:xfrm>
            <a:custGeom>
              <a:avLst/>
              <a:gdLst/>
              <a:ahLst/>
              <a:cxnLst/>
              <a:rect r="r" b="b" t="t" l="l"/>
              <a:pathLst>
                <a:path h="2234034" w="82656">
                  <a:moveTo>
                    <a:pt x="0" y="0"/>
                  </a:moveTo>
                  <a:lnTo>
                    <a:pt x="82656" y="0"/>
                  </a:lnTo>
                  <a:lnTo>
                    <a:pt x="82656" y="2234034"/>
                  </a:lnTo>
                  <a:lnTo>
                    <a:pt x="0" y="2234034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19050"/>
              <a:ext cx="82656" cy="22530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773821">
            <a:off x="3741572" y="-4834013"/>
            <a:ext cx="313833" cy="8482349"/>
            <a:chOff x="0" y="0"/>
            <a:chExt cx="82656" cy="2234034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2656" cy="2234034"/>
            </a:xfrm>
            <a:custGeom>
              <a:avLst/>
              <a:gdLst/>
              <a:ahLst/>
              <a:cxnLst/>
              <a:rect r="r" b="b" t="t" l="l"/>
              <a:pathLst>
                <a:path h="2234034" w="82656">
                  <a:moveTo>
                    <a:pt x="0" y="0"/>
                  </a:moveTo>
                  <a:lnTo>
                    <a:pt x="82656" y="0"/>
                  </a:lnTo>
                  <a:lnTo>
                    <a:pt x="82656" y="2234034"/>
                  </a:lnTo>
                  <a:lnTo>
                    <a:pt x="0" y="2234034"/>
                  </a:lnTo>
                  <a:close/>
                </a:path>
              </a:pathLst>
            </a:custGeom>
            <a:solidFill>
              <a:srgbClr val="397D5A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19050"/>
              <a:ext cx="82656" cy="22530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15" id="15"/>
          <p:cNvGrpSpPr>
            <a:grpSpLocks noChangeAspect="true"/>
          </p:cNvGrpSpPr>
          <p:nvPr/>
        </p:nvGrpSpPr>
        <p:grpSpPr>
          <a:xfrm rot="0">
            <a:off x="841959" y="6036641"/>
            <a:ext cx="2801925" cy="2801925"/>
            <a:chOff x="0" y="0"/>
            <a:chExt cx="6350000" cy="63500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655320" y="655320"/>
              <a:ext cx="5039360" cy="5039360"/>
            </a:xfrm>
            <a:custGeom>
              <a:avLst/>
              <a:gdLst/>
              <a:ahLst/>
              <a:cxnLst/>
              <a:rect r="r" b="b" t="t" l="l"/>
              <a:pathLst>
                <a:path h="5039360" w="5039360">
                  <a:moveTo>
                    <a:pt x="2519680" y="0"/>
                  </a:moveTo>
                  <a:cubicBezTo>
                    <a:pt x="1127760" y="0"/>
                    <a:pt x="0" y="1127760"/>
                    <a:pt x="0" y="2519680"/>
                  </a:cubicBezTo>
                  <a:cubicBezTo>
                    <a:pt x="0" y="3911600"/>
                    <a:pt x="1127760" y="5039360"/>
                    <a:pt x="2519680" y="5039360"/>
                  </a:cubicBezTo>
                  <a:cubicBezTo>
                    <a:pt x="3911600" y="5039360"/>
                    <a:pt x="5039360" y="3911600"/>
                    <a:pt x="5039360" y="2519680"/>
                  </a:cubicBezTo>
                  <a:cubicBezTo>
                    <a:pt x="5039360" y="1127760"/>
                    <a:pt x="3911600" y="0"/>
                    <a:pt x="2519680" y="0"/>
                  </a:cubicBezTo>
                  <a:close/>
                </a:path>
              </a:pathLst>
            </a:custGeom>
            <a:blipFill>
              <a:blip r:embed="rId4"/>
              <a:stretch>
                <a:fillRect l="-4654" t="0" r="-4654" b="0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3670" y="0"/>
                    <a:pt x="0" y="1424940"/>
                    <a:pt x="0" y="3175000"/>
                  </a:cubicBezTo>
                  <a:cubicBezTo>
                    <a:pt x="0" y="4925060"/>
                    <a:pt x="1423670" y="6350000"/>
                    <a:pt x="3175000" y="6350000"/>
                  </a:cubicBezTo>
                  <a:cubicBezTo>
                    <a:pt x="4925060" y="6350000"/>
                    <a:pt x="6350000" y="4926330"/>
                    <a:pt x="6350000" y="3175000"/>
                  </a:cubicBezTo>
                  <a:cubicBezTo>
                    <a:pt x="6350000" y="1424940"/>
                    <a:pt x="4926330" y="0"/>
                    <a:pt x="3175000" y="0"/>
                  </a:cubicBezTo>
                  <a:close/>
                  <a:moveTo>
                    <a:pt x="3175000" y="5833110"/>
                  </a:moveTo>
                  <a:cubicBezTo>
                    <a:pt x="1709420" y="5833110"/>
                    <a:pt x="516890" y="4640580"/>
                    <a:pt x="516890" y="3175000"/>
                  </a:cubicBezTo>
                  <a:cubicBezTo>
                    <a:pt x="516890" y="1709420"/>
                    <a:pt x="1709420" y="516890"/>
                    <a:pt x="3175000" y="516890"/>
                  </a:cubicBezTo>
                  <a:cubicBezTo>
                    <a:pt x="4640580" y="516890"/>
                    <a:pt x="5833110" y="1709420"/>
                    <a:pt x="5833110" y="3175000"/>
                  </a:cubicBezTo>
                  <a:cubicBezTo>
                    <a:pt x="5833110" y="4640580"/>
                    <a:pt x="4640580" y="5833110"/>
                    <a:pt x="3175000" y="5833110"/>
                  </a:cubicBezTo>
                  <a:close/>
                </a:path>
              </a:pathLst>
            </a:custGeom>
            <a:solidFill>
              <a:srgbClr val="397D5A"/>
            </a:solidFill>
          </p:spPr>
        </p:sp>
      </p:grpSp>
      <p:sp>
        <p:nvSpPr>
          <p:cNvPr name="Freeform 18" id="18"/>
          <p:cNvSpPr/>
          <p:nvPr/>
        </p:nvSpPr>
        <p:spPr>
          <a:xfrm flipH="false" flipV="false" rot="1899181">
            <a:off x="6100106" y="1649344"/>
            <a:ext cx="1673243" cy="2398915"/>
          </a:xfrm>
          <a:custGeom>
            <a:avLst/>
            <a:gdLst/>
            <a:ahLst/>
            <a:cxnLst/>
            <a:rect r="r" b="b" t="t" l="l"/>
            <a:pathLst>
              <a:path h="2398915" w="1673243">
                <a:moveTo>
                  <a:pt x="0" y="0"/>
                </a:moveTo>
                <a:lnTo>
                  <a:pt x="1673243" y="0"/>
                </a:lnTo>
                <a:lnTo>
                  <a:pt x="1673243" y="2398914"/>
                </a:lnTo>
                <a:lnTo>
                  <a:pt x="0" y="239891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974764" y="-207071"/>
            <a:ext cx="3086100" cy="11299900"/>
            <a:chOff x="0" y="0"/>
            <a:chExt cx="812800" cy="297610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2976105"/>
            </a:xfrm>
            <a:custGeom>
              <a:avLst/>
              <a:gdLst/>
              <a:ahLst/>
              <a:cxnLst/>
              <a:rect r="r" b="b" t="t" l="l"/>
              <a:pathLst>
                <a:path h="2976105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812800" cy="29951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6384715" y="9009597"/>
            <a:ext cx="3806571" cy="2083232"/>
          </a:xfrm>
          <a:custGeom>
            <a:avLst/>
            <a:gdLst/>
            <a:ahLst/>
            <a:cxnLst/>
            <a:rect r="r" b="b" t="t" l="l"/>
            <a:pathLst>
              <a:path h="2083232" w="3806571">
                <a:moveTo>
                  <a:pt x="0" y="0"/>
                </a:moveTo>
                <a:lnTo>
                  <a:pt x="3806570" y="0"/>
                </a:lnTo>
                <a:lnTo>
                  <a:pt x="3806570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776329" y="580047"/>
            <a:ext cx="5482971" cy="9023371"/>
          </a:xfrm>
          <a:custGeom>
            <a:avLst/>
            <a:gdLst/>
            <a:ahLst/>
            <a:cxnLst/>
            <a:rect r="r" b="b" t="t" l="l"/>
            <a:pathLst>
              <a:path h="9023371" w="5482971">
                <a:moveTo>
                  <a:pt x="0" y="0"/>
                </a:moveTo>
                <a:lnTo>
                  <a:pt x="5482971" y="0"/>
                </a:lnTo>
                <a:lnTo>
                  <a:pt x="5482971" y="9023371"/>
                </a:lnTo>
                <a:lnTo>
                  <a:pt x="0" y="902337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42250" t="0" r="-1729" b="0"/>
            </a:stretch>
          </a:blipFill>
          <a:ln w="57150" cap="sq">
            <a:solidFill>
              <a:srgbClr val="009245"/>
            </a:solidFill>
            <a:prstDash val="solid"/>
            <a:miter/>
          </a:ln>
        </p:spPr>
      </p:sp>
      <p:grpSp>
        <p:nvGrpSpPr>
          <p:cNvPr name="Group 7" id="7"/>
          <p:cNvGrpSpPr/>
          <p:nvPr/>
        </p:nvGrpSpPr>
        <p:grpSpPr>
          <a:xfrm rot="0">
            <a:off x="-1543050" y="-558218"/>
            <a:ext cx="3086100" cy="11299900"/>
            <a:chOff x="0" y="0"/>
            <a:chExt cx="812800" cy="297610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2976105"/>
            </a:xfrm>
            <a:custGeom>
              <a:avLst/>
              <a:gdLst/>
              <a:ahLst/>
              <a:cxnLst/>
              <a:rect r="r" b="b" t="t" l="l"/>
              <a:pathLst>
                <a:path h="2976105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19050"/>
              <a:ext cx="812800" cy="29951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227773" y="4163622"/>
            <a:ext cx="110236" cy="2818996"/>
            <a:chOff x="0" y="0"/>
            <a:chExt cx="26312" cy="67285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6312" cy="672855"/>
            </a:xfrm>
            <a:custGeom>
              <a:avLst/>
              <a:gdLst/>
              <a:ahLst/>
              <a:cxnLst/>
              <a:rect r="r" b="b" t="t" l="l"/>
              <a:pathLst>
                <a:path h="672855" w="26312">
                  <a:moveTo>
                    <a:pt x="0" y="0"/>
                  </a:moveTo>
                  <a:lnTo>
                    <a:pt x="26312" y="0"/>
                  </a:lnTo>
                  <a:lnTo>
                    <a:pt x="26312" y="672855"/>
                  </a:lnTo>
                  <a:lnTo>
                    <a:pt x="0" y="672855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19050"/>
              <a:ext cx="26312" cy="6919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2078350" y="2969679"/>
            <a:ext cx="3459096" cy="569486"/>
            <a:chOff x="0" y="0"/>
            <a:chExt cx="825638" cy="135928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25638" cy="135928"/>
            </a:xfrm>
            <a:custGeom>
              <a:avLst/>
              <a:gdLst/>
              <a:ahLst/>
              <a:cxnLst/>
              <a:rect r="r" b="b" t="t" l="l"/>
              <a:pathLst>
                <a:path h="135928" w="825638">
                  <a:moveTo>
                    <a:pt x="40286" y="0"/>
                  </a:moveTo>
                  <a:lnTo>
                    <a:pt x="785351" y="0"/>
                  </a:lnTo>
                  <a:cubicBezTo>
                    <a:pt x="807601" y="0"/>
                    <a:pt x="825638" y="18037"/>
                    <a:pt x="825638" y="40286"/>
                  </a:cubicBezTo>
                  <a:lnTo>
                    <a:pt x="825638" y="95642"/>
                  </a:lnTo>
                  <a:cubicBezTo>
                    <a:pt x="825638" y="117891"/>
                    <a:pt x="807601" y="135928"/>
                    <a:pt x="785351" y="135928"/>
                  </a:cubicBezTo>
                  <a:lnTo>
                    <a:pt x="40286" y="135928"/>
                  </a:lnTo>
                  <a:cubicBezTo>
                    <a:pt x="18037" y="135928"/>
                    <a:pt x="0" y="117891"/>
                    <a:pt x="0" y="95642"/>
                  </a:cubicBezTo>
                  <a:lnTo>
                    <a:pt x="0" y="40286"/>
                  </a:lnTo>
                  <a:cubicBezTo>
                    <a:pt x="0" y="18037"/>
                    <a:pt x="18037" y="0"/>
                    <a:pt x="40286" y="0"/>
                  </a:cubicBez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28575"/>
              <a:ext cx="825638" cy="164503"/>
            </a:xfrm>
            <a:prstGeom prst="rect">
              <a:avLst/>
            </a:prstGeom>
          </p:spPr>
          <p:txBody>
            <a:bodyPr anchor="ctr" rtlCol="false" tIns="56055" lIns="56055" bIns="56055" rIns="56055"/>
            <a:lstStyle/>
            <a:p>
              <a:pPr algn="ctr">
                <a:lnSpc>
                  <a:spcPts val="3120"/>
                </a:lnSpc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-2777871" y="-207071"/>
            <a:ext cx="3806571" cy="2083232"/>
          </a:xfrm>
          <a:custGeom>
            <a:avLst/>
            <a:gdLst/>
            <a:ahLst/>
            <a:cxnLst/>
            <a:rect r="r" b="b" t="t" l="l"/>
            <a:pathLst>
              <a:path h="2083232" w="3806571">
                <a:moveTo>
                  <a:pt x="0" y="0"/>
                </a:moveTo>
                <a:lnTo>
                  <a:pt x="3806571" y="0"/>
                </a:lnTo>
                <a:lnTo>
                  <a:pt x="3806571" y="2083233"/>
                </a:lnTo>
                <a:lnTo>
                  <a:pt x="0" y="208323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666217" y="259229"/>
            <a:ext cx="1555314" cy="1538943"/>
          </a:xfrm>
          <a:custGeom>
            <a:avLst/>
            <a:gdLst/>
            <a:ahLst/>
            <a:cxnLst/>
            <a:rect r="r" b="b" t="t" l="l"/>
            <a:pathLst>
              <a:path h="1538943" w="1555314">
                <a:moveTo>
                  <a:pt x="0" y="0"/>
                </a:moveTo>
                <a:lnTo>
                  <a:pt x="1555314" y="0"/>
                </a:lnTo>
                <a:lnTo>
                  <a:pt x="1555314" y="1538942"/>
                </a:lnTo>
                <a:lnTo>
                  <a:pt x="0" y="153894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0005391" y="0"/>
            <a:ext cx="1469268" cy="1616933"/>
          </a:xfrm>
          <a:custGeom>
            <a:avLst/>
            <a:gdLst/>
            <a:ahLst/>
            <a:cxnLst/>
            <a:rect r="r" b="b" t="t" l="l"/>
            <a:pathLst>
              <a:path h="1616933" w="1469268">
                <a:moveTo>
                  <a:pt x="0" y="0"/>
                </a:moveTo>
                <a:lnTo>
                  <a:pt x="1469268" y="0"/>
                </a:lnTo>
                <a:lnTo>
                  <a:pt x="1469268" y="1616933"/>
                </a:lnTo>
                <a:lnTo>
                  <a:pt x="0" y="161693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14754" t="-4646" r="-65014" b="-36608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2078350" y="4367333"/>
            <a:ext cx="5629870" cy="34385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47695" indent="-323848" lvl="1">
              <a:lnSpc>
                <a:spcPts val="7049"/>
              </a:lnSpc>
              <a:buFont typeface="Arial"/>
              <a:buChar char="•"/>
            </a:pPr>
            <a:r>
              <a:rPr lang="en-US" sz="2999">
                <a:solidFill>
                  <a:srgbClr val="1C573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Asmaa Mabrouk Hadad</a:t>
            </a:r>
          </a:p>
          <a:p>
            <a:pPr algn="ctr" marL="647695" indent="-323848" lvl="1">
              <a:lnSpc>
                <a:spcPts val="7049"/>
              </a:lnSpc>
              <a:buFont typeface="Arial"/>
              <a:buChar char="•"/>
            </a:pPr>
            <a:r>
              <a:rPr lang="en-US" sz="2999">
                <a:solidFill>
                  <a:srgbClr val="1C573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Menna Farag Mohamed</a:t>
            </a:r>
          </a:p>
          <a:p>
            <a:pPr algn="ctr" marL="647695" indent="-323848" lvl="1">
              <a:lnSpc>
                <a:spcPts val="7049"/>
              </a:lnSpc>
              <a:buFont typeface="Arial"/>
              <a:buChar char="•"/>
            </a:pPr>
            <a:r>
              <a:rPr lang="en-US" sz="2999">
                <a:solidFill>
                  <a:srgbClr val="1C573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Aya Mohamed Ebrahim</a:t>
            </a:r>
          </a:p>
          <a:p>
            <a:pPr algn="ctr" marL="647695" indent="-323848" lvl="1">
              <a:lnSpc>
                <a:spcPts val="7049"/>
              </a:lnSpc>
              <a:buFont typeface="Arial"/>
              <a:buChar char="•"/>
            </a:pPr>
            <a:r>
              <a:rPr lang="en-US" sz="2999">
                <a:solidFill>
                  <a:srgbClr val="1C573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Noura Saber Abdelhamed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836727" y="1828537"/>
            <a:ext cx="5656213" cy="8210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29"/>
              </a:lnSpc>
              <a:spcBef>
                <a:spcPct val="0"/>
              </a:spcBef>
            </a:pPr>
            <a:r>
              <a:rPr lang="en-US" sz="5099">
                <a:solidFill>
                  <a:srgbClr val="1C5739"/>
                </a:solidFill>
                <a:latin typeface="29LT Riwaya Informal"/>
                <a:ea typeface="29LT Riwaya Informal"/>
                <a:cs typeface="29LT Riwaya Informal"/>
                <a:sym typeface="29LT Riwaya Informal"/>
              </a:rPr>
              <a:t>Participant Student :-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543050" y="-558218"/>
            <a:ext cx="3086100" cy="11299900"/>
            <a:chOff x="0" y="0"/>
            <a:chExt cx="812800" cy="297610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2976105"/>
            </a:xfrm>
            <a:custGeom>
              <a:avLst/>
              <a:gdLst/>
              <a:ahLst/>
              <a:cxnLst/>
              <a:rect r="r" b="b" t="t" l="l"/>
              <a:pathLst>
                <a:path h="2976105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812800" cy="29951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2193216" y="1415447"/>
            <a:ext cx="5408984" cy="7979428"/>
            <a:chOff x="0" y="0"/>
            <a:chExt cx="1424588" cy="210157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424588" cy="2101578"/>
            </a:xfrm>
            <a:custGeom>
              <a:avLst/>
              <a:gdLst/>
              <a:ahLst/>
              <a:cxnLst/>
              <a:rect r="r" b="b" t="t" l="l"/>
              <a:pathLst>
                <a:path h="2101578" w="1424588">
                  <a:moveTo>
                    <a:pt x="0" y="0"/>
                  </a:moveTo>
                  <a:lnTo>
                    <a:pt x="1424588" y="0"/>
                  </a:lnTo>
                  <a:lnTo>
                    <a:pt x="1424588" y="2101578"/>
                  </a:lnTo>
                  <a:lnTo>
                    <a:pt x="0" y="2101578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19050"/>
              <a:ext cx="1424588" cy="21206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5698915" y="8697813"/>
            <a:ext cx="3806571" cy="2083232"/>
          </a:xfrm>
          <a:custGeom>
            <a:avLst/>
            <a:gdLst/>
            <a:ahLst/>
            <a:cxnLst/>
            <a:rect r="r" b="b" t="t" l="l"/>
            <a:pathLst>
              <a:path h="2083232" w="3806571">
                <a:moveTo>
                  <a:pt x="0" y="0"/>
                </a:moveTo>
                <a:lnTo>
                  <a:pt x="3806570" y="0"/>
                </a:lnTo>
                <a:lnTo>
                  <a:pt x="3806570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1772900" y="1028700"/>
            <a:ext cx="5486400" cy="7980897"/>
          </a:xfrm>
          <a:custGeom>
            <a:avLst/>
            <a:gdLst/>
            <a:ahLst/>
            <a:cxnLst/>
            <a:rect r="r" b="b" t="t" l="l"/>
            <a:pathLst>
              <a:path h="7980897" w="5486400">
                <a:moveTo>
                  <a:pt x="0" y="0"/>
                </a:moveTo>
                <a:lnTo>
                  <a:pt x="5486400" y="0"/>
                </a:lnTo>
                <a:lnTo>
                  <a:pt x="5486400" y="7980897"/>
                </a:lnTo>
                <a:lnTo>
                  <a:pt x="0" y="798089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8777" t="0" r="-15413" b="0"/>
            </a:stretch>
          </a:blipFill>
          <a:ln w="38100" cap="sq">
            <a:solidFill>
              <a:srgbClr val="1C5739"/>
            </a:solidFill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true" flipV="true" rot="0">
            <a:off x="6059559" y="369155"/>
            <a:ext cx="466628" cy="1319089"/>
          </a:xfrm>
          <a:custGeom>
            <a:avLst/>
            <a:gdLst/>
            <a:ahLst/>
            <a:cxnLst/>
            <a:rect r="r" b="b" t="t" l="l"/>
            <a:pathLst>
              <a:path h="1319089" w="466628">
                <a:moveTo>
                  <a:pt x="466628" y="1319090"/>
                </a:moveTo>
                <a:lnTo>
                  <a:pt x="0" y="1319090"/>
                </a:lnTo>
                <a:lnTo>
                  <a:pt x="0" y="0"/>
                </a:lnTo>
                <a:lnTo>
                  <a:pt x="466628" y="0"/>
                </a:lnTo>
                <a:lnTo>
                  <a:pt x="466628" y="131909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1" id="11"/>
          <p:cNvSpPr/>
          <p:nvPr/>
        </p:nvSpPr>
        <p:spPr>
          <a:xfrm>
            <a:off x="2518945" y="4084772"/>
            <a:ext cx="4084588" cy="0"/>
          </a:xfrm>
          <a:prstGeom prst="line">
            <a:avLst/>
          </a:prstGeom>
          <a:ln cap="flat" w="38100">
            <a:solidFill>
              <a:srgbClr val="000000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-711667" y="9464170"/>
            <a:ext cx="5524395" cy="1402296"/>
          </a:xfrm>
          <a:custGeom>
            <a:avLst/>
            <a:gdLst/>
            <a:ahLst/>
            <a:cxnLst/>
            <a:rect r="r" b="b" t="t" l="l"/>
            <a:pathLst>
              <a:path h="1402296" w="5524395">
                <a:moveTo>
                  <a:pt x="0" y="0"/>
                </a:moveTo>
                <a:lnTo>
                  <a:pt x="5524395" y="0"/>
                </a:lnTo>
                <a:lnTo>
                  <a:pt x="5524395" y="1402296"/>
                </a:lnTo>
                <a:lnTo>
                  <a:pt x="0" y="140229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974971" y="515016"/>
            <a:ext cx="3655963" cy="9004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  <a:spcBef>
                <a:spcPct val="0"/>
              </a:spcBef>
            </a:pPr>
            <a:r>
              <a:rPr lang="en-US" sz="5599">
                <a:solidFill>
                  <a:srgbClr val="1C5739"/>
                </a:solidFill>
                <a:latin typeface="29LT Riwaya Informal"/>
                <a:ea typeface="29LT Riwaya Informal"/>
                <a:cs typeface="29LT Riwaya Informal"/>
                <a:sym typeface="29LT Riwaya Informal"/>
              </a:rPr>
              <a:t>Introduction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226986" y="5095875"/>
            <a:ext cx="6316541" cy="33635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949948" indent="-474974" lvl="1">
              <a:lnSpc>
                <a:spcPts val="5719"/>
              </a:lnSpc>
              <a:buFont typeface="Arial"/>
              <a:buChar char="•"/>
            </a:pPr>
            <a:r>
              <a:rPr lang="en-US" sz="4399">
                <a:solidFill>
                  <a:srgbClr val="284A0B"/>
                </a:solidFill>
                <a:latin typeface="Amiri Bold"/>
                <a:ea typeface="Amiri Bold"/>
                <a:cs typeface="Amiri Bold"/>
                <a:sym typeface="Amiri Bold"/>
              </a:rPr>
              <a:t>Lactococcus sp</a:t>
            </a:r>
          </a:p>
          <a:p>
            <a:pPr algn="ctr">
              <a:lnSpc>
                <a:spcPts val="5719"/>
              </a:lnSpc>
            </a:pPr>
            <a:r>
              <a:rPr lang="en-US" sz="4399">
                <a:solidFill>
                  <a:srgbClr val="040506"/>
                </a:solidFill>
                <a:latin typeface="Amiri"/>
                <a:ea typeface="Amiri"/>
                <a:cs typeface="Amiri"/>
                <a:sym typeface="Amiri"/>
              </a:rPr>
              <a:t>Cocci and gram negative</a:t>
            </a:r>
          </a:p>
          <a:p>
            <a:pPr algn="ctr" marL="949948" indent="-474974" lvl="1">
              <a:lnSpc>
                <a:spcPts val="9503"/>
              </a:lnSpc>
              <a:buFont typeface="Arial"/>
              <a:buChar char="•"/>
            </a:pPr>
            <a:r>
              <a:rPr lang="en-US" sz="4399">
                <a:solidFill>
                  <a:srgbClr val="284A0B"/>
                </a:solidFill>
                <a:latin typeface="Amiri Bold"/>
                <a:ea typeface="Amiri Bold"/>
                <a:cs typeface="Amiri Bold"/>
                <a:sym typeface="Amiri Bold"/>
              </a:rPr>
              <a:t> Pseudomonas sp</a:t>
            </a:r>
          </a:p>
          <a:p>
            <a:pPr algn="ctr">
              <a:lnSpc>
                <a:spcPts val="5719"/>
              </a:lnSpc>
            </a:pPr>
            <a:r>
              <a:rPr lang="en-US" sz="4399">
                <a:solidFill>
                  <a:srgbClr val="040506"/>
                </a:solidFill>
                <a:latin typeface="Amiri"/>
                <a:ea typeface="Amiri"/>
                <a:cs typeface="Amiri"/>
                <a:sym typeface="Amiri"/>
              </a:rPr>
              <a:t>Bacilli and gram negative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949008" y="2616693"/>
            <a:ext cx="5924252" cy="8388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59"/>
              </a:lnSpc>
              <a:spcBef>
                <a:spcPct val="0"/>
              </a:spcBef>
            </a:pPr>
            <a:r>
              <a:rPr lang="en-US" sz="5199">
                <a:solidFill>
                  <a:srgbClr val="000000"/>
                </a:solidFill>
                <a:latin typeface="29LT Riwaya Informal"/>
                <a:ea typeface="29LT Riwaya Informal"/>
                <a:cs typeface="29LT Riwaya Informal"/>
                <a:sym typeface="29LT Riwaya Informal"/>
              </a:rPr>
              <a:t>Description of bacteria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592495" y="7573922"/>
            <a:ext cx="4687320" cy="4687320"/>
          </a:xfrm>
          <a:custGeom>
            <a:avLst/>
            <a:gdLst/>
            <a:ahLst/>
            <a:cxnLst/>
            <a:rect r="r" b="b" t="t" l="l"/>
            <a:pathLst>
              <a:path h="4687320" w="4687320">
                <a:moveTo>
                  <a:pt x="0" y="0"/>
                </a:moveTo>
                <a:lnTo>
                  <a:pt x="4687320" y="0"/>
                </a:lnTo>
                <a:lnTo>
                  <a:pt x="4687320" y="4687319"/>
                </a:lnTo>
                <a:lnTo>
                  <a:pt x="0" y="46873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6887962" y="5985119"/>
            <a:ext cx="2085109" cy="2085109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C5739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-1560220" y="1728186"/>
            <a:ext cx="4687320" cy="4687320"/>
          </a:xfrm>
          <a:custGeom>
            <a:avLst/>
            <a:gdLst/>
            <a:ahLst/>
            <a:cxnLst/>
            <a:rect r="r" b="b" t="t" l="l"/>
            <a:pathLst>
              <a:path h="4687320" w="4687320">
                <a:moveTo>
                  <a:pt x="0" y="0"/>
                </a:moveTo>
                <a:lnTo>
                  <a:pt x="4687320" y="0"/>
                </a:lnTo>
                <a:lnTo>
                  <a:pt x="4687320" y="4687319"/>
                </a:lnTo>
                <a:lnTo>
                  <a:pt x="0" y="46873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-2262642" y="-3904566"/>
            <a:ext cx="8637895" cy="8637895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C5739"/>
            </a:solidFill>
            <a:ln cap="sq">
              <a:noFill/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10687351">
            <a:off x="6960945" y="304317"/>
            <a:ext cx="1165193" cy="1910409"/>
            <a:chOff x="0" y="0"/>
            <a:chExt cx="1452240" cy="238104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-19685" y="-19812"/>
              <a:ext cx="1474216" cy="2444877"/>
            </a:xfrm>
            <a:custGeom>
              <a:avLst/>
              <a:gdLst/>
              <a:ahLst/>
              <a:cxnLst/>
              <a:rect r="r" b="b" t="t" l="l"/>
              <a:pathLst>
                <a:path h="2444877" w="1474216">
                  <a:moveTo>
                    <a:pt x="78994" y="1078484"/>
                  </a:moveTo>
                  <a:lnTo>
                    <a:pt x="1078611" y="78994"/>
                  </a:lnTo>
                  <a:cubicBezTo>
                    <a:pt x="1158240" y="0"/>
                    <a:pt x="1287145" y="0"/>
                    <a:pt x="1366774" y="78994"/>
                  </a:cubicBezTo>
                  <a:lnTo>
                    <a:pt x="1474216" y="186436"/>
                  </a:lnTo>
                  <a:lnTo>
                    <a:pt x="582549" y="1078484"/>
                  </a:lnTo>
                  <a:cubicBezTo>
                    <a:pt x="502920" y="1157986"/>
                    <a:pt x="502920" y="1287018"/>
                    <a:pt x="582549" y="1366520"/>
                  </a:cubicBezTo>
                  <a:lnTo>
                    <a:pt x="1474216" y="2257933"/>
                  </a:lnTo>
                  <a:lnTo>
                    <a:pt x="1366774" y="2365375"/>
                  </a:lnTo>
                  <a:cubicBezTo>
                    <a:pt x="1287145" y="2444877"/>
                    <a:pt x="1158240" y="2444877"/>
                    <a:pt x="1078611" y="2365375"/>
                  </a:cubicBezTo>
                  <a:lnTo>
                    <a:pt x="78994" y="1366012"/>
                  </a:lnTo>
                  <a:cubicBezTo>
                    <a:pt x="0" y="1286510"/>
                    <a:pt x="0" y="1158113"/>
                    <a:pt x="78994" y="1078484"/>
                  </a:cubicBezTo>
                  <a:close/>
                </a:path>
              </a:pathLst>
            </a:custGeom>
            <a:solidFill>
              <a:srgbClr val="397D5A"/>
            </a:solidFill>
          </p:spPr>
        </p:sp>
      </p:grpSp>
      <p:grpSp>
        <p:nvGrpSpPr>
          <p:cNvPr name="Group 12" id="12"/>
          <p:cNvGrpSpPr/>
          <p:nvPr/>
        </p:nvGrpSpPr>
        <p:grpSpPr>
          <a:xfrm rot="10687351">
            <a:off x="7113011" y="965297"/>
            <a:ext cx="325815" cy="605415"/>
            <a:chOff x="0" y="0"/>
            <a:chExt cx="406080" cy="75456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-24257" y="-32385"/>
              <a:ext cx="447294" cy="842264"/>
            </a:xfrm>
            <a:custGeom>
              <a:avLst/>
              <a:gdLst/>
              <a:ahLst/>
              <a:cxnLst/>
              <a:rect r="r" b="b" t="t" l="l"/>
              <a:pathLst>
                <a:path h="842264" w="447294">
                  <a:moveTo>
                    <a:pt x="96901" y="596138"/>
                  </a:moveTo>
                  <a:lnTo>
                    <a:pt x="281940" y="781304"/>
                  </a:lnTo>
                  <a:cubicBezTo>
                    <a:pt x="342900" y="842264"/>
                    <a:pt x="447294" y="799338"/>
                    <a:pt x="447294" y="712851"/>
                  </a:cubicBezTo>
                  <a:lnTo>
                    <a:pt x="447294" y="129413"/>
                  </a:lnTo>
                  <a:cubicBezTo>
                    <a:pt x="447294" y="42926"/>
                    <a:pt x="342900" y="0"/>
                    <a:pt x="281940" y="60960"/>
                  </a:cubicBezTo>
                  <a:lnTo>
                    <a:pt x="96901" y="246126"/>
                  </a:lnTo>
                  <a:cubicBezTo>
                    <a:pt x="0" y="343027"/>
                    <a:pt x="0" y="499237"/>
                    <a:pt x="96901" y="596138"/>
                  </a:cubicBezTo>
                  <a:close/>
                </a:path>
              </a:pathLst>
            </a:custGeom>
            <a:solidFill>
              <a:srgbClr val="397D5A"/>
            </a:solidFill>
          </p:spPr>
        </p:sp>
      </p:grpSp>
      <p:grpSp>
        <p:nvGrpSpPr>
          <p:cNvPr name="Group 14" id="14"/>
          <p:cNvGrpSpPr/>
          <p:nvPr/>
        </p:nvGrpSpPr>
        <p:grpSpPr>
          <a:xfrm rot="-10800000">
            <a:off x="8255680" y="490621"/>
            <a:ext cx="5918974" cy="1537801"/>
            <a:chOff x="0" y="0"/>
            <a:chExt cx="7377120" cy="191664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7434580" cy="1963166"/>
            </a:xfrm>
            <a:custGeom>
              <a:avLst/>
              <a:gdLst/>
              <a:ahLst/>
              <a:cxnLst/>
              <a:rect r="r" b="b" t="t" l="l"/>
              <a:pathLst>
                <a:path h="1963166" w="7434580">
                  <a:moveTo>
                    <a:pt x="967105" y="1963166"/>
                  </a:moveTo>
                  <a:lnTo>
                    <a:pt x="7434580" y="1963166"/>
                  </a:lnTo>
                  <a:lnTo>
                    <a:pt x="6596380" y="1125601"/>
                  </a:lnTo>
                  <a:cubicBezTo>
                    <a:pt x="6556883" y="1086104"/>
                    <a:pt x="6536563" y="1033780"/>
                    <a:pt x="6536563" y="981583"/>
                  </a:cubicBezTo>
                  <a:cubicBezTo>
                    <a:pt x="6536563" y="929386"/>
                    <a:pt x="6556375" y="877570"/>
                    <a:pt x="6596380" y="837565"/>
                  </a:cubicBezTo>
                  <a:lnTo>
                    <a:pt x="7434072" y="0"/>
                  </a:lnTo>
                  <a:lnTo>
                    <a:pt x="967105" y="0"/>
                  </a:lnTo>
                  <a:lnTo>
                    <a:pt x="0" y="980948"/>
                  </a:lnTo>
                  <a:lnTo>
                    <a:pt x="967105" y="1963039"/>
                  </a:lnTo>
                  <a:close/>
                </a:path>
              </a:pathLst>
            </a:custGeom>
            <a:solidFill>
              <a:srgbClr val="397D5A"/>
            </a:soli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5345131" y="6118421"/>
            <a:ext cx="1030121" cy="594169"/>
            <a:chOff x="0" y="0"/>
            <a:chExt cx="891875" cy="514429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91875" cy="514429"/>
            </a:xfrm>
            <a:custGeom>
              <a:avLst/>
              <a:gdLst/>
              <a:ahLst/>
              <a:cxnLst/>
              <a:rect r="r" b="b" t="t" l="l"/>
              <a:pathLst>
                <a:path h="514429" w="891875">
                  <a:moveTo>
                    <a:pt x="891875" y="257214"/>
                  </a:moveTo>
                  <a:lnTo>
                    <a:pt x="485475" y="0"/>
                  </a:lnTo>
                  <a:lnTo>
                    <a:pt x="485475" y="203200"/>
                  </a:lnTo>
                  <a:lnTo>
                    <a:pt x="0" y="203200"/>
                  </a:lnTo>
                  <a:lnTo>
                    <a:pt x="0" y="311229"/>
                  </a:lnTo>
                  <a:lnTo>
                    <a:pt x="485475" y="311229"/>
                  </a:lnTo>
                  <a:lnTo>
                    <a:pt x="485475" y="514429"/>
                  </a:lnTo>
                  <a:lnTo>
                    <a:pt x="891875" y="257214"/>
                  </a:lnTo>
                  <a:close/>
                </a:path>
              </a:pathLst>
            </a:custGeom>
            <a:solidFill>
              <a:srgbClr val="397D5A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184150"/>
              <a:ext cx="790275" cy="1270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0">
            <a:off x="-1922844" y="6878559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ysDot"/>
            <a:miter/>
          </a:ln>
        </p:spPr>
      </p:sp>
      <p:grpSp>
        <p:nvGrpSpPr>
          <p:cNvPr name="Group 20" id="20"/>
          <p:cNvGrpSpPr/>
          <p:nvPr/>
        </p:nvGrpSpPr>
        <p:grpSpPr>
          <a:xfrm rot="0">
            <a:off x="4806053" y="7180074"/>
            <a:ext cx="2817032" cy="2817032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6"/>
              <a:stretch>
                <a:fillRect l="-13545" t="0" r="-13545" b="0"/>
              </a:stretch>
            </a:blipFill>
          </p:spPr>
        </p:sp>
      </p:grpSp>
      <p:sp>
        <p:nvSpPr>
          <p:cNvPr name="Freeform 22" id="22"/>
          <p:cNvSpPr/>
          <p:nvPr/>
        </p:nvSpPr>
        <p:spPr>
          <a:xfrm flipH="false" flipV="false" rot="0">
            <a:off x="10059894" y="7164532"/>
            <a:ext cx="2946724" cy="3020656"/>
          </a:xfrm>
          <a:custGeom>
            <a:avLst/>
            <a:gdLst/>
            <a:ahLst/>
            <a:cxnLst/>
            <a:rect r="r" b="b" t="t" l="l"/>
            <a:pathLst>
              <a:path h="3020656" w="2946724">
                <a:moveTo>
                  <a:pt x="0" y="0"/>
                </a:moveTo>
                <a:lnTo>
                  <a:pt x="2946724" y="0"/>
                </a:lnTo>
                <a:lnTo>
                  <a:pt x="2946724" y="3020656"/>
                </a:lnTo>
                <a:lnTo>
                  <a:pt x="0" y="302065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5943302" y="2520362"/>
            <a:ext cx="11551005" cy="28013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31"/>
              </a:lnSpc>
            </a:pPr>
            <a:r>
              <a:rPr lang="en-US" sz="3199">
                <a:solidFill>
                  <a:srgbClr val="000000"/>
                </a:solidFill>
                <a:latin typeface="Amiri Bold"/>
                <a:ea typeface="Amiri Bold"/>
                <a:cs typeface="Amiri Bold"/>
                <a:sym typeface="Amiri Bold"/>
              </a:rPr>
              <a:t>Antibiotics are one of the important commercially exploited</a:t>
            </a:r>
          </a:p>
          <a:p>
            <a:pPr algn="ctr">
              <a:lnSpc>
                <a:spcPts val="5631"/>
              </a:lnSpc>
            </a:pPr>
            <a:r>
              <a:rPr lang="en-US" sz="3199">
                <a:solidFill>
                  <a:srgbClr val="000000"/>
                </a:solidFill>
                <a:latin typeface="Amiri Bold"/>
                <a:ea typeface="Amiri Bold"/>
                <a:cs typeface="Amiri Bold"/>
                <a:sym typeface="Amiri Bold"/>
              </a:rPr>
              <a:t>secondary metabolites produced by fungi and In some cases,</a:t>
            </a:r>
          </a:p>
          <a:p>
            <a:pPr algn="ctr">
              <a:lnSpc>
                <a:spcPts val="5631"/>
              </a:lnSpc>
            </a:pPr>
            <a:r>
              <a:rPr lang="en-US" sz="3199">
                <a:solidFill>
                  <a:srgbClr val="000000"/>
                </a:solidFill>
                <a:latin typeface="Amiri Bold"/>
                <a:ea typeface="Amiri Bold"/>
                <a:cs typeface="Amiri Bold"/>
                <a:sym typeface="Amiri Bold"/>
              </a:rPr>
              <a:t>by bacteria like at Lactococcus lactis and pseudomonas</a:t>
            </a:r>
          </a:p>
          <a:p>
            <a:pPr algn="ctr">
              <a:lnSpc>
                <a:spcPts val="5631"/>
              </a:lnSpc>
            </a:pPr>
            <a:r>
              <a:rPr lang="en-US" sz="3199">
                <a:solidFill>
                  <a:srgbClr val="000000"/>
                </a:solidFill>
                <a:latin typeface="Amiri Bold"/>
                <a:ea typeface="Amiri Bold"/>
                <a:cs typeface="Amiri Bold"/>
                <a:sym typeface="Amiri Bold"/>
              </a:rPr>
              <a:t>fluorescens. 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529301" y="1401060"/>
            <a:ext cx="6431644" cy="1140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355"/>
              </a:lnSpc>
              <a:spcBef>
                <a:spcPct val="0"/>
              </a:spcBef>
            </a:pPr>
            <a:r>
              <a:rPr lang="en-US" sz="6779" spc="664">
                <a:solidFill>
                  <a:srgbClr val="FFFFFF"/>
                </a:solidFill>
                <a:latin typeface="29LT Riwaya Informal"/>
                <a:ea typeface="29LT Riwaya Informal"/>
                <a:cs typeface="29LT Riwaya Informal"/>
                <a:sym typeface="29LT Riwaya Informal"/>
              </a:rPr>
              <a:t>Antibiotics 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5943302" y="6120259"/>
            <a:ext cx="11179909" cy="9074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799">
                <a:solidFill>
                  <a:srgbClr val="99391B"/>
                </a:solidFill>
                <a:latin typeface="Amiri Bold"/>
                <a:ea typeface="Amiri Bold"/>
                <a:cs typeface="Amiri Bold"/>
                <a:sym typeface="Amiri Bold"/>
              </a:rPr>
              <a:t> Nisin is a small gene-encoded antimicrobial protein produced by Lactococcus lactis.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3666178" y="6173474"/>
            <a:ext cx="1139875" cy="539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89"/>
              </a:lnSpc>
              <a:spcBef>
                <a:spcPct val="0"/>
              </a:spcBef>
            </a:pPr>
            <a:r>
              <a:rPr lang="en-US" sz="3299">
                <a:solidFill>
                  <a:srgbClr val="99391B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Nisin 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322124" y="7754894"/>
            <a:ext cx="4118443" cy="3654183"/>
          </a:xfrm>
          <a:custGeom>
            <a:avLst/>
            <a:gdLst/>
            <a:ahLst/>
            <a:cxnLst/>
            <a:rect r="r" b="b" t="t" l="l"/>
            <a:pathLst>
              <a:path h="3654183" w="4118443">
                <a:moveTo>
                  <a:pt x="0" y="0"/>
                </a:moveTo>
                <a:lnTo>
                  <a:pt x="4118443" y="0"/>
                </a:lnTo>
                <a:lnTo>
                  <a:pt x="4118443" y="3654183"/>
                </a:lnTo>
                <a:lnTo>
                  <a:pt x="0" y="36541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0">
            <a:off x="-2059222" y="-798391"/>
            <a:ext cx="4118443" cy="3654183"/>
          </a:xfrm>
          <a:custGeom>
            <a:avLst/>
            <a:gdLst/>
            <a:ahLst/>
            <a:cxnLst/>
            <a:rect r="r" b="b" t="t" l="l"/>
            <a:pathLst>
              <a:path h="3654183" w="4118443">
                <a:moveTo>
                  <a:pt x="4118444" y="3654182"/>
                </a:moveTo>
                <a:lnTo>
                  <a:pt x="0" y="3654182"/>
                </a:lnTo>
                <a:lnTo>
                  <a:pt x="0" y="0"/>
                </a:lnTo>
                <a:lnTo>
                  <a:pt x="4118444" y="0"/>
                </a:lnTo>
                <a:lnTo>
                  <a:pt x="4118444" y="3654182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>
            <a:off x="5432176" y="1666442"/>
            <a:ext cx="1735864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5" id="5"/>
          <p:cNvGrpSpPr/>
          <p:nvPr/>
        </p:nvGrpSpPr>
        <p:grpSpPr>
          <a:xfrm rot="0">
            <a:off x="12959818" y="2492752"/>
            <a:ext cx="3362306" cy="3362306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4"/>
              <a:stretch>
                <a:fillRect l="0" t="-320" r="0" b="-32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7568389" y="2640647"/>
            <a:ext cx="3255216" cy="3362306"/>
            <a:chOff x="0" y="0"/>
            <a:chExt cx="812800" cy="83954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39540"/>
            </a:xfrm>
            <a:custGeom>
              <a:avLst/>
              <a:gdLst/>
              <a:ahLst/>
              <a:cxnLst/>
              <a:rect r="r" b="b" t="t" l="l"/>
              <a:pathLst>
                <a:path h="839540" w="812800">
                  <a:moveTo>
                    <a:pt x="406400" y="0"/>
                  </a:moveTo>
                  <a:cubicBezTo>
                    <a:pt x="181951" y="0"/>
                    <a:pt x="0" y="187937"/>
                    <a:pt x="0" y="419770"/>
                  </a:cubicBezTo>
                  <a:cubicBezTo>
                    <a:pt x="0" y="651602"/>
                    <a:pt x="181951" y="839540"/>
                    <a:pt x="406400" y="839540"/>
                  </a:cubicBezTo>
                  <a:cubicBezTo>
                    <a:pt x="630849" y="839540"/>
                    <a:pt x="812800" y="651602"/>
                    <a:pt x="812800" y="419770"/>
                  </a:cubicBezTo>
                  <a:cubicBezTo>
                    <a:pt x="812800" y="187937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5"/>
              <a:stretch>
                <a:fillRect l="-5713" t="0" r="-5713" b="0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1892413" y="2855791"/>
            <a:ext cx="3044983" cy="3044983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6"/>
              <a:stretch>
                <a:fillRect l="0" t="-6000" r="0" b="-6000"/>
              </a:stretch>
            </a:blipFill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-1028700" y="7430322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1697522" y="3779518"/>
            <a:ext cx="924838" cy="1084565"/>
          </a:xfrm>
          <a:custGeom>
            <a:avLst/>
            <a:gdLst/>
            <a:ahLst/>
            <a:cxnLst/>
            <a:rect r="r" b="b" t="t" l="l"/>
            <a:pathLst>
              <a:path h="1084565" w="924838">
                <a:moveTo>
                  <a:pt x="0" y="0"/>
                </a:moveTo>
                <a:lnTo>
                  <a:pt x="924838" y="0"/>
                </a:lnTo>
                <a:lnTo>
                  <a:pt x="924838" y="1084565"/>
                </a:lnTo>
                <a:lnTo>
                  <a:pt x="0" y="108456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5665640" y="4058935"/>
            <a:ext cx="924838" cy="1084565"/>
          </a:xfrm>
          <a:custGeom>
            <a:avLst/>
            <a:gdLst/>
            <a:ahLst/>
            <a:cxnLst/>
            <a:rect r="r" b="b" t="t" l="l"/>
            <a:pathLst>
              <a:path h="1084565" w="924838">
                <a:moveTo>
                  <a:pt x="0" y="0"/>
                </a:moveTo>
                <a:lnTo>
                  <a:pt x="924838" y="0"/>
                </a:lnTo>
                <a:lnTo>
                  <a:pt x="924838" y="1084565"/>
                </a:lnTo>
                <a:lnTo>
                  <a:pt x="0" y="108456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0823605" y="6320320"/>
            <a:ext cx="3191897" cy="3417952"/>
          </a:xfrm>
          <a:custGeom>
            <a:avLst/>
            <a:gdLst/>
            <a:ahLst/>
            <a:cxnLst/>
            <a:rect r="r" b="b" t="t" l="l"/>
            <a:pathLst>
              <a:path h="3417952" w="3191897">
                <a:moveTo>
                  <a:pt x="0" y="0"/>
                </a:moveTo>
                <a:lnTo>
                  <a:pt x="3191896" y="0"/>
                </a:lnTo>
                <a:lnTo>
                  <a:pt x="3191896" y="3417952"/>
                </a:lnTo>
                <a:lnTo>
                  <a:pt x="0" y="341795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5778125" y="6322254"/>
            <a:ext cx="3165468" cy="3165468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12"/>
              <a:stretch>
                <a:fillRect l="0" t="-11204" r="0" b="-11204"/>
              </a:stretch>
            </a:blipFill>
          </p:spPr>
        </p:sp>
      </p:grpSp>
      <p:sp>
        <p:nvSpPr>
          <p:cNvPr name="Freeform 17" id="17"/>
          <p:cNvSpPr/>
          <p:nvPr/>
        </p:nvSpPr>
        <p:spPr>
          <a:xfrm flipH="false" flipV="false" rot="0">
            <a:off x="9421179" y="7487013"/>
            <a:ext cx="924838" cy="1084565"/>
          </a:xfrm>
          <a:custGeom>
            <a:avLst/>
            <a:gdLst/>
            <a:ahLst/>
            <a:cxnLst/>
            <a:rect r="r" b="b" t="t" l="l"/>
            <a:pathLst>
              <a:path h="1084565" w="924838">
                <a:moveTo>
                  <a:pt x="0" y="0"/>
                </a:moveTo>
                <a:lnTo>
                  <a:pt x="924839" y="0"/>
                </a:lnTo>
                <a:lnTo>
                  <a:pt x="924839" y="1084565"/>
                </a:lnTo>
                <a:lnTo>
                  <a:pt x="0" y="108456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6655499" y="2640647"/>
            <a:ext cx="1443912" cy="4081730"/>
          </a:xfrm>
          <a:custGeom>
            <a:avLst/>
            <a:gdLst/>
            <a:ahLst/>
            <a:cxnLst/>
            <a:rect r="r" b="b" t="t" l="l"/>
            <a:pathLst>
              <a:path h="4081730" w="1443912">
                <a:moveTo>
                  <a:pt x="0" y="0"/>
                </a:moveTo>
                <a:lnTo>
                  <a:pt x="1443912" y="0"/>
                </a:lnTo>
                <a:lnTo>
                  <a:pt x="1443912" y="4081730"/>
                </a:lnTo>
                <a:lnTo>
                  <a:pt x="0" y="408173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lgDash"/>
            <a:miter/>
          </a:ln>
        </p:spPr>
      </p:sp>
      <p:sp>
        <p:nvSpPr>
          <p:cNvPr name="TextBox 19" id="19"/>
          <p:cNvSpPr txBox="true"/>
          <p:nvPr/>
        </p:nvSpPr>
        <p:spPr>
          <a:xfrm rot="0">
            <a:off x="6859816" y="1266074"/>
            <a:ext cx="9261536" cy="6788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89"/>
              </a:lnSpc>
              <a:spcBef>
                <a:spcPct val="0"/>
              </a:spcBef>
            </a:pPr>
            <a:r>
              <a:rPr lang="en-US" sz="4299">
                <a:solidFill>
                  <a:srgbClr val="000000"/>
                </a:solidFill>
                <a:latin typeface="Amiri"/>
                <a:ea typeface="Amiri"/>
                <a:cs typeface="Amiri"/>
                <a:sym typeface="Amiri"/>
              </a:rPr>
              <a:t> Produced by pseudomonas fluorescens.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2841004" y="1325764"/>
            <a:ext cx="2653010" cy="6788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89"/>
              </a:lnSpc>
              <a:spcBef>
                <a:spcPct val="0"/>
              </a:spcBef>
            </a:pPr>
            <a:r>
              <a:rPr lang="en-US" sz="4299">
                <a:solidFill>
                  <a:srgbClr val="000000"/>
                </a:solidFill>
                <a:latin typeface="Amiri Bold"/>
                <a:ea typeface="Amiri Bold"/>
                <a:cs typeface="Amiri Bold"/>
                <a:sym typeface="Amiri Bold"/>
              </a:rPr>
              <a:t>Mupirocin 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9551719" cy="5372843"/>
            <a:chOff x="0" y="0"/>
            <a:chExt cx="6089457" cy="342532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089457" cy="3425320"/>
            </a:xfrm>
            <a:custGeom>
              <a:avLst/>
              <a:gdLst/>
              <a:ahLst/>
              <a:cxnLst/>
              <a:rect r="r" b="b" t="t" l="l"/>
              <a:pathLst>
                <a:path h="3425320" w="6089457">
                  <a:moveTo>
                    <a:pt x="0" y="3425320"/>
                  </a:moveTo>
                  <a:lnTo>
                    <a:pt x="0" y="0"/>
                  </a:lnTo>
                  <a:lnTo>
                    <a:pt x="6089457" y="0"/>
                  </a:lnTo>
                  <a:cubicBezTo>
                    <a:pt x="4059638" y="1141773"/>
                    <a:pt x="2029819" y="2283546"/>
                    <a:pt x="0" y="3425320"/>
                  </a:cubicBezTo>
                  <a:close/>
                </a:path>
              </a:pathLst>
            </a:custGeom>
            <a:solidFill>
              <a:srgbClr val="F9D549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089457" cy="3425320"/>
            </a:xfrm>
            <a:custGeom>
              <a:avLst/>
              <a:gdLst/>
              <a:ahLst/>
              <a:cxnLst/>
              <a:rect r="r" b="b" t="t" l="l"/>
              <a:pathLst>
                <a:path h="3425320" w="6089457">
                  <a:moveTo>
                    <a:pt x="0" y="3425320"/>
                  </a:moveTo>
                  <a:lnTo>
                    <a:pt x="0" y="0"/>
                  </a:lnTo>
                  <a:lnTo>
                    <a:pt x="6089457" y="0"/>
                  </a:lnTo>
                  <a:cubicBezTo>
                    <a:pt x="4059638" y="1141773"/>
                    <a:pt x="2029819" y="2283546"/>
                    <a:pt x="0" y="3425320"/>
                  </a:cubicBezTo>
                  <a:close/>
                </a:path>
              </a:pathLst>
            </a:custGeom>
            <a:blipFill>
              <a:blip r:embed="rId2"/>
              <a:stretch>
                <a:fillRect l="0" t="-26984" r="0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4737106" y="5930395"/>
            <a:ext cx="5044388" cy="5224884"/>
          </a:xfrm>
          <a:custGeom>
            <a:avLst/>
            <a:gdLst/>
            <a:ahLst/>
            <a:cxnLst/>
            <a:rect r="r" b="b" t="t" l="l"/>
            <a:pathLst>
              <a:path h="5224884" w="5044388">
                <a:moveTo>
                  <a:pt x="0" y="0"/>
                </a:moveTo>
                <a:lnTo>
                  <a:pt x="5044388" y="0"/>
                </a:lnTo>
                <a:lnTo>
                  <a:pt x="5044388" y="5224884"/>
                </a:lnTo>
                <a:lnTo>
                  <a:pt x="0" y="52248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-1660488">
            <a:off x="-4233206" y="5189176"/>
            <a:ext cx="8282376" cy="404757"/>
            <a:chOff x="0" y="0"/>
            <a:chExt cx="2181367" cy="10660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181366" cy="106603"/>
            </a:xfrm>
            <a:custGeom>
              <a:avLst/>
              <a:gdLst/>
              <a:ahLst/>
              <a:cxnLst/>
              <a:rect r="r" b="b" t="t" l="l"/>
              <a:pathLst>
                <a:path h="106603" w="2181366">
                  <a:moveTo>
                    <a:pt x="0" y="0"/>
                  </a:moveTo>
                  <a:lnTo>
                    <a:pt x="2181366" y="0"/>
                  </a:lnTo>
                  <a:lnTo>
                    <a:pt x="2181366" y="106603"/>
                  </a:lnTo>
                  <a:lnTo>
                    <a:pt x="0" y="106603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19050"/>
              <a:ext cx="2181367" cy="1256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-1747322">
            <a:off x="3921959" y="1003562"/>
            <a:ext cx="8282376" cy="111180"/>
            <a:chOff x="0" y="0"/>
            <a:chExt cx="2181367" cy="2928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181366" cy="29282"/>
            </a:xfrm>
            <a:custGeom>
              <a:avLst/>
              <a:gdLst/>
              <a:ahLst/>
              <a:cxnLst/>
              <a:rect r="r" b="b" t="t" l="l"/>
              <a:pathLst>
                <a:path h="29282" w="2181366">
                  <a:moveTo>
                    <a:pt x="0" y="0"/>
                  </a:moveTo>
                  <a:lnTo>
                    <a:pt x="2181366" y="0"/>
                  </a:lnTo>
                  <a:lnTo>
                    <a:pt x="2181366" y="29282"/>
                  </a:lnTo>
                  <a:lnTo>
                    <a:pt x="0" y="29282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19050"/>
              <a:ext cx="2181367" cy="483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2786959" y="5645960"/>
            <a:ext cx="4641040" cy="4641040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5"/>
              <a:stretch>
                <a:fillRect l="-2373" t="0" r="-2373" b="0"/>
              </a:stretch>
            </a:blipFill>
          </p:spPr>
        </p:sp>
      </p:grpSp>
      <p:sp>
        <p:nvSpPr>
          <p:cNvPr name="Freeform 14" id="14"/>
          <p:cNvSpPr/>
          <p:nvPr/>
        </p:nvSpPr>
        <p:spPr>
          <a:xfrm flipH="false" flipV="false" rot="-10800000">
            <a:off x="10585689" y="1028700"/>
            <a:ext cx="466628" cy="1319089"/>
          </a:xfrm>
          <a:custGeom>
            <a:avLst/>
            <a:gdLst/>
            <a:ahLst/>
            <a:cxnLst/>
            <a:rect r="r" b="b" t="t" l="l"/>
            <a:pathLst>
              <a:path h="1319089" w="466628">
                <a:moveTo>
                  <a:pt x="0" y="0"/>
                </a:moveTo>
                <a:lnTo>
                  <a:pt x="466628" y="0"/>
                </a:lnTo>
                <a:lnTo>
                  <a:pt x="466628" y="1319089"/>
                </a:lnTo>
                <a:lnTo>
                  <a:pt x="0" y="131908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6401521" y="4535340"/>
            <a:ext cx="1228747" cy="371696"/>
          </a:xfrm>
          <a:custGeom>
            <a:avLst/>
            <a:gdLst/>
            <a:ahLst/>
            <a:cxnLst/>
            <a:rect r="r" b="b" t="t" l="l"/>
            <a:pathLst>
              <a:path h="371696" w="1228747">
                <a:moveTo>
                  <a:pt x="0" y="0"/>
                </a:moveTo>
                <a:lnTo>
                  <a:pt x="1228748" y="0"/>
                </a:lnTo>
                <a:lnTo>
                  <a:pt x="1228748" y="371696"/>
                </a:lnTo>
                <a:lnTo>
                  <a:pt x="0" y="37169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-3452065" y="6474816"/>
            <a:ext cx="5841515" cy="5777789"/>
          </a:xfrm>
          <a:custGeom>
            <a:avLst/>
            <a:gdLst/>
            <a:ahLst/>
            <a:cxnLst/>
            <a:rect r="r" b="b" t="t" l="l"/>
            <a:pathLst>
              <a:path h="5777789" w="5841515">
                <a:moveTo>
                  <a:pt x="0" y="0"/>
                </a:moveTo>
                <a:lnTo>
                  <a:pt x="5841514" y="0"/>
                </a:lnTo>
                <a:lnTo>
                  <a:pt x="5841514" y="5777789"/>
                </a:lnTo>
                <a:lnTo>
                  <a:pt x="0" y="577778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6885030" y="2981560"/>
            <a:ext cx="10870309" cy="6089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939"/>
              </a:lnSpc>
              <a:spcBef>
                <a:spcPct val="0"/>
              </a:spcBef>
            </a:pPr>
            <a:r>
              <a:rPr lang="en-US" sz="3799">
                <a:solidFill>
                  <a:srgbClr val="000000"/>
                </a:solidFill>
                <a:latin typeface="Amiri Bold"/>
                <a:ea typeface="Amiri Bold"/>
                <a:cs typeface="Amiri Bold"/>
                <a:sym typeface="Amiri Bold"/>
              </a:rPr>
              <a:t>a substance used to change the color of something . 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1707881" y="1294430"/>
            <a:ext cx="2158157" cy="8032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99"/>
              </a:lnSpc>
              <a:spcBef>
                <a:spcPct val="0"/>
              </a:spcBef>
            </a:pPr>
            <a:r>
              <a:rPr lang="en-US" sz="4999">
                <a:solidFill>
                  <a:srgbClr val="284A0B"/>
                </a:solidFill>
                <a:latin typeface="29LT Riwaya Informal"/>
                <a:ea typeface="29LT Riwaya Informal"/>
                <a:cs typeface="29LT Riwaya Informal"/>
                <a:sym typeface="29LT Riwaya Informal"/>
              </a:rPr>
              <a:t>Pigment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7799119" y="4483905"/>
            <a:ext cx="10224853" cy="9074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799">
                <a:solidFill>
                  <a:srgbClr val="99391B"/>
                </a:solidFill>
                <a:latin typeface="Amiri Bold"/>
                <a:ea typeface="Amiri Bold"/>
                <a:cs typeface="Amiri Bold"/>
                <a:sym typeface="Amiri Bold"/>
              </a:rPr>
              <a:t>is a blue- green phenazine pigment that is produced by 90–95% of Pseudomonas aeruginosa strains. 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2960798" y="4504335"/>
            <a:ext cx="3127177" cy="414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79"/>
              </a:lnSpc>
              <a:spcBef>
                <a:spcPct val="0"/>
              </a:spcBef>
            </a:pPr>
            <a:r>
              <a:rPr lang="en-US" sz="2599">
                <a:solidFill>
                  <a:srgbClr val="284A0B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Pyocyanin pigment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8267468" y="9062720"/>
            <a:ext cx="4636443" cy="573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79"/>
              </a:lnSpc>
              <a:spcBef>
                <a:spcPct val="0"/>
              </a:spcBef>
            </a:pPr>
            <a:r>
              <a:rPr lang="en-US" sz="3599">
                <a:solidFill>
                  <a:srgbClr val="000000"/>
                </a:solidFill>
                <a:latin typeface="29LT Riwaya Informal"/>
                <a:ea typeface="29LT Riwaya Informal"/>
                <a:cs typeface="29LT Riwaya Informal"/>
                <a:sym typeface="29LT Riwaya Informal"/>
              </a:rPr>
              <a:t>Pseudomonas aeruginosa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528002" y="0"/>
            <a:ext cx="19048322" cy="3386336"/>
            <a:chOff x="0" y="0"/>
            <a:chExt cx="5016842" cy="89187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016842" cy="891875"/>
            </a:xfrm>
            <a:custGeom>
              <a:avLst/>
              <a:gdLst/>
              <a:ahLst/>
              <a:cxnLst/>
              <a:rect r="r" b="b" t="t" l="l"/>
              <a:pathLst>
                <a:path h="891875" w="5016842">
                  <a:moveTo>
                    <a:pt x="0" y="0"/>
                  </a:moveTo>
                  <a:lnTo>
                    <a:pt x="5016842" y="0"/>
                  </a:lnTo>
                  <a:lnTo>
                    <a:pt x="5016842" y="891875"/>
                  </a:lnTo>
                  <a:lnTo>
                    <a:pt x="0" y="891875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5016842" cy="910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028700" y="1109870"/>
            <a:ext cx="14754773" cy="16209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26"/>
              </a:lnSpc>
            </a:pPr>
            <a:r>
              <a:rPr lang="en-US" sz="4729" spc="463">
                <a:solidFill>
                  <a:srgbClr val="FFFFFF"/>
                </a:solidFill>
                <a:latin typeface="Amiri Bold"/>
                <a:ea typeface="Amiri Bold"/>
                <a:cs typeface="Amiri Bold"/>
                <a:sym typeface="Amiri Bold"/>
              </a:rPr>
              <a:t>Pyocyanin has antibacterial activity against various types of bacteria and fungi.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5408481" y="-2153153"/>
            <a:ext cx="4116356" cy="4116356"/>
          </a:xfrm>
          <a:custGeom>
            <a:avLst/>
            <a:gdLst/>
            <a:ahLst/>
            <a:cxnLst/>
            <a:rect r="r" b="b" t="t" l="l"/>
            <a:pathLst>
              <a:path h="4116356" w="4116356">
                <a:moveTo>
                  <a:pt x="0" y="0"/>
                </a:moveTo>
                <a:lnTo>
                  <a:pt x="4116355" y="0"/>
                </a:lnTo>
                <a:lnTo>
                  <a:pt x="4116355" y="4116356"/>
                </a:lnTo>
                <a:lnTo>
                  <a:pt x="0" y="41163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2602379" y="0"/>
            <a:ext cx="3256087" cy="3256087"/>
          </a:xfrm>
          <a:custGeom>
            <a:avLst/>
            <a:gdLst/>
            <a:ahLst/>
            <a:cxnLst/>
            <a:rect r="r" b="b" t="t" l="l"/>
            <a:pathLst>
              <a:path h="3256087" w="3256087">
                <a:moveTo>
                  <a:pt x="0" y="0"/>
                </a:moveTo>
                <a:lnTo>
                  <a:pt x="3256087" y="0"/>
                </a:lnTo>
                <a:lnTo>
                  <a:pt x="3256087" y="3256087"/>
                </a:lnTo>
                <a:lnTo>
                  <a:pt x="0" y="32560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4650210" y="3686573"/>
            <a:ext cx="7989283" cy="6400017"/>
          </a:xfrm>
          <a:custGeom>
            <a:avLst/>
            <a:gdLst/>
            <a:ahLst/>
            <a:cxnLst/>
            <a:rect r="r" b="b" t="t" l="l"/>
            <a:pathLst>
              <a:path h="6400017" w="7989283">
                <a:moveTo>
                  <a:pt x="0" y="0"/>
                </a:moveTo>
                <a:lnTo>
                  <a:pt x="7989284" y="0"/>
                </a:lnTo>
                <a:lnTo>
                  <a:pt x="7989284" y="6400017"/>
                </a:lnTo>
                <a:lnTo>
                  <a:pt x="0" y="640001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5564566" y="7200122"/>
            <a:ext cx="4116356" cy="4116356"/>
          </a:xfrm>
          <a:custGeom>
            <a:avLst/>
            <a:gdLst/>
            <a:ahLst/>
            <a:cxnLst/>
            <a:rect r="r" b="b" t="t" l="l"/>
            <a:pathLst>
              <a:path h="4116356" w="4116356">
                <a:moveTo>
                  <a:pt x="0" y="0"/>
                </a:moveTo>
                <a:lnTo>
                  <a:pt x="4116356" y="0"/>
                </a:lnTo>
                <a:lnTo>
                  <a:pt x="4116356" y="4116356"/>
                </a:lnTo>
                <a:lnTo>
                  <a:pt x="0" y="411635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-1175280" y="7779174"/>
            <a:ext cx="4116356" cy="4116356"/>
          </a:xfrm>
          <a:custGeom>
            <a:avLst/>
            <a:gdLst/>
            <a:ahLst/>
            <a:cxnLst/>
            <a:rect r="r" b="b" t="t" l="l"/>
            <a:pathLst>
              <a:path h="4116356" w="4116356">
                <a:moveTo>
                  <a:pt x="0" y="0"/>
                </a:moveTo>
                <a:lnTo>
                  <a:pt x="4116355" y="0"/>
                </a:lnTo>
                <a:lnTo>
                  <a:pt x="4116355" y="4116355"/>
                </a:lnTo>
                <a:lnTo>
                  <a:pt x="0" y="411635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-305814" y="-323115"/>
            <a:ext cx="8744064" cy="2511931"/>
          </a:xfrm>
          <a:custGeom>
            <a:avLst/>
            <a:gdLst/>
            <a:ahLst/>
            <a:cxnLst/>
            <a:rect r="r" b="b" t="t" l="l"/>
            <a:pathLst>
              <a:path h="2511931" w="8744064">
                <a:moveTo>
                  <a:pt x="0" y="0"/>
                </a:moveTo>
                <a:lnTo>
                  <a:pt x="8744064" y="0"/>
                </a:lnTo>
                <a:lnTo>
                  <a:pt x="8744064" y="2511931"/>
                </a:lnTo>
                <a:lnTo>
                  <a:pt x="0" y="25119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570028" y="3851031"/>
            <a:ext cx="14018844" cy="5407269"/>
          </a:xfrm>
          <a:custGeom>
            <a:avLst/>
            <a:gdLst/>
            <a:ahLst/>
            <a:cxnLst/>
            <a:rect r="r" b="b" t="t" l="l"/>
            <a:pathLst>
              <a:path h="5407269" w="14018844">
                <a:moveTo>
                  <a:pt x="0" y="0"/>
                </a:moveTo>
                <a:lnTo>
                  <a:pt x="14018844" y="0"/>
                </a:lnTo>
                <a:lnTo>
                  <a:pt x="14018844" y="5407269"/>
                </a:lnTo>
                <a:lnTo>
                  <a:pt x="0" y="540726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  <a:ln w="104775" cap="sq">
            <a:solidFill>
              <a:srgbClr val="284A0B"/>
            </a:solidFill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-2057400" y="720090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391651" y="234181"/>
            <a:ext cx="2394442" cy="1589039"/>
          </a:xfrm>
          <a:custGeom>
            <a:avLst/>
            <a:gdLst/>
            <a:ahLst/>
            <a:cxnLst/>
            <a:rect r="r" b="b" t="t" l="l"/>
            <a:pathLst>
              <a:path h="1589039" w="2394442">
                <a:moveTo>
                  <a:pt x="0" y="0"/>
                </a:moveTo>
                <a:lnTo>
                  <a:pt x="2394443" y="0"/>
                </a:lnTo>
                <a:lnTo>
                  <a:pt x="2394443" y="1589038"/>
                </a:lnTo>
                <a:lnTo>
                  <a:pt x="0" y="158903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455352" y="2150716"/>
            <a:ext cx="16720370" cy="6445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199"/>
              </a:lnSpc>
              <a:spcBef>
                <a:spcPct val="0"/>
              </a:spcBef>
            </a:pPr>
            <a:r>
              <a:rPr lang="en-US" sz="3999" u="sng">
                <a:solidFill>
                  <a:srgbClr val="000000"/>
                </a:solidFill>
                <a:latin typeface="Amiri Bold"/>
                <a:ea typeface="Amiri Bold"/>
                <a:cs typeface="Amiri Bold"/>
                <a:sym typeface="Amiri Bold"/>
              </a:rPr>
              <a:t> The amount of pyocyanin varies depending on the type of bacteria strain . </a:t>
            </a:r>
          </a:p>
        </p:txBody>
      </p:sp>
      <p:sp>
        <p:nvSpPr>
          <p:cNvPr name="AutoShape 8" id="8"/>
          <p:cNvSpPr/>
          <p:nvPr/>
        </p:nvSpPr>
        <p:spPr>
          <a:xfrm>
            <a:off x="17786094" y="3277794"/>
            <a:ext cx="0" cy="6585596"/>
          </a:xfrm>
          <a:prstGeom prst="line">
            <a:avLst/>
          </a:prstGeom>
          <a:ln cap="flat" w="104775">
            <a:solidFill>
              <a:srgbClr val="1C5739"/>
            </a:solidFill>
            <a:prstDash val="sysDot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3492" r="0" b="-13492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0">
            <a:off x="-3801253" y="0"/>
            <a:ext cx="7602505" cy="6745495"/>
          </a:xfrm>
          <a:custGeom>
            <a:avLst/>
            <a:gdLst/>
            <a:ahLst/>
            <a:cxnLst/>
            <a:rect r="r" b="b" t="t" l="l"/>
            <a:pathLst>
              <a:path h="6745495" w="7602505">
                <a:moveTo>
                  <a:pt x="7602506" y="6745495"/>
                </a:moveTo>
                <a:lnTo>
                  <a:pt x="0" y="6745495"/>
                </a:lnTo>
                <a:lnTo>
                  <a:pt x="0" y="0"/>
                </a:lnTo>
                <a:lnTo>
                  <a:pt x="7602506" y="0"/>
                </a:lnTo>
                <a:lnTo>
                  <a:pt x="7602506" y="6745495"/>
                </a:lnTo>
                <a:close/>
              </a:path>
            </a:pathLst>
          </a:custGeom>
          <a:blipFill>
            <a:blip r:embed="rId3">
              <a:alphaModFix amt="73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14486747" y="3541505"/>
            <a:ext cx="7602505" cy="6745495"/>
          </a:xfrm>
          <a:custGeom>
            <a:avLst/>
            <a:gdLst/>
            <a:ahLst/>
            <a:cxnLst/>
            <a:rect r="r" b="b" t="t" l="l"/>
            <a:pathLst>
              <a:path h="6745495" w="7602505">
                <a:moveTo>
                  <a:pt x="7602506" y="0"/>
                </a:moveTo>
                <a:lnTo>
                  <a:pt x="0" y="0"/>
                </a:lnTo>
                <a:lnTo>
                  <a:pt x="0" y="6745495"/>
                </a:lnTo>
                <a:lnTo>
                  <a:pt x="7602506" y="6745495"/>
                </a:lnTo>
                <a:lnTo>
                  <a:pt x="7602506" y="0"/>
                </a:lnTo>
                <a:close/>
              </a:path>
            </a:pathLst>
          </a:custGeom>
          <a:blipFill>
            <a:blip r:embed="rId3">
              <a:alphaModFix amt="69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437557" y="3119917"/>
            <a:ext cx="11412886" cy="4701082"/>
          </a:xfrm>
          <a:custGeom>
            <a:avLst/>
            <a:gdLst/>
            <a:ahLst/>
            <a:cxnLst/>
            <a:rect r="r" b="b" t="t" l="l"/>
            <a:pathLst>
              <a:path h="4701082" w="11412886">
                <a:moveTo>
                  <a:pt x="0" y="0"/>
                </a:moveTo>
                <a:lnTo>
                  <a:pt x="11412886" y="0"/>
                </a:lnTo>
                <a:lnTo>
                  <a:pt x="11412886" y="4701082"/>
                </a:lnTo>
                <a:lnTo>
                  <a:pt x="0" y="470108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3477" t="-9161" r="-11500" b="-43190"/>
            </a:stretch>
          </a:blipFill>
          <a:ln w="66675" cap="sq">
            <a:solidFill>
              <a:srgbClr val="FFFFFF"/>
            </a:solidFill>
            <a:prstDash val="solid"/>
            <a:miter/>
          </a:ln>
        </p:spPr>
      </p:sp>
      <p:sp>
        <p:nvSpPr>
          <p:cNvPr name="TextBox 6" id="6"/>
          <p:cNvSpPr txBox="true"/>
          <p:nvPr/>
        </p:nvSpPr>
        <p:spPr>
          <a:xfrm rot="0">
            <a:off x="4212102" y="704850"/>
            <a:ext cx="13206792" cy="20708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23"/>
              </a:lnSpc>
            </a:pPr>
            <a:r>
              <a:rPr lang="en-US" sz="4399">
                <a:solidFill>
                  <a:srgbClr val="FFFBFB"/>
                </a:solidFill>
                <a:latin typeface="Amiri Bold"/>
                <a:ea typeface="Amiri Bold"/>
                <a:cs typeface="Amiri Bold"/>
                <a:sym typeface="Amiri Bold"/>
              </a:rPr>
              <a:t>The color of pyocyanin varies depending on cultural media and different conditions.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DAF2pJB0vpA</dc:identifier>
  <dcterms:modified xsi:type="dcterms:W3CDTF">2011-08-01T06:04:30Z</dcterms:modified>
  <cp:revision>1</cp:revision>
  <dc:title>Production Of Antimicrobial Agents</dc:title>
</cp:coreProperties>
</file>